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wdp" ContentType="image/vnd.ms-photo"/>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
  </p:notesMasterIdLst>
  <p:sldIdLst>
    <p:sldId id="256" r:id="rId3"/>
    <p:sldId id="259" r:id="rId4"/>
    <p:sldId id="257" r:id="rId5"/>
    <p:sldId id="261" r:id="rId7"/>
    <p:sldId id="262" r:id="rId8"/>
    <p:sldId id="260" r:id="rId9"/>
    <p:sldId id="258" r:id="rId10"/>
    <p:sldId id="267" r:id="rId11"/>
    <p:sldId id="263" r:id="rId12"/>
    <p:sldId id="271" r:id="rId13"/>
    <p:sldId id="277" r:id="rId14"/>
    <p:sldId id="275" r:id="rId15"/>
    <p:sldId id="274" r:id="rId16"/>
    <p:sldId id="276" r:id="rId17"/>
    <p:sldId id="272" r:id="rId18"/>
    <p:sldId id="273" r:id="rId19"/>
    <p:sldId id="265" r:id="rId20"/>
    <p:sldId id="264" r:id="rId21"/>
    <p:sldId id="266" r:id="rId22"/>
    <p:sldId id="269" r:id="rId23"/>
    <p:sldId id="270" r:id="rId24"/>
    <p:sldId id="268" r:id="rId25"/>
    <p:sldId id="279" r:id="rId26"/>
    <p:sldId id="280" r:id="rId27"/>
    <p:sldId id="283" r:id="rId28"/>
    <p:sldId id="281" r:id="rId29"/>
    <p:sldId id="282" r:id="rId30"/>
    <p:sldId id="27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customXml" Target="../customXml/item3.xml"/><Relationship Id="rId36" Type="http://schemas.openxmlformats.org/officeDocument/2006/relationships/customXml" Target="../customXml/item2.xml"/><Relationship Id="rId35" Type="http://schemas.openxmlformats.org/officeDocument/2006/relationships/customXml" Target="../customXml/item1.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D71B4-C9D7-4DC6-94BC-CC73C8471968}"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06E3CB-9E58-455F-923B-38F0E16B38E5}"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localhost:8081/" TargetMode="Externa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err="1"/>
              <a:t>HamSCI</a:t>
            </a:r>
            <a:r>
              <a:rPr lang="en-US"/>
              <a:t> is a citizen science initiative that advances space physics research through the amateur radio community. Its three core missions are advancing scientific research and understanding through amateur radio activities, encouraging the development of new technologies to support that research, and providing educational opportunities for the amateur community and the general public. </a:t>
            </a:r>
            <a:r>
              <a:rPr lang="en-US" err="1"/>
              <a:t>HamSCI</a:t>
            </a:r>
            <a:r>
              <a:rPr lang="en-US"/>
              <a:t> brings together a wide range of participants — from backyard hobbyists to university researchers and professional space scientists — making it a truly collaborative, community-driven effort.</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the </a:t>
            </a:r>
            <a:r>
              <a:rPr lang="en-US" err="1"/>
              <a:t>HamSCI</a:t>
            </a:r>
            <a:r>
              <a:rPr lang="en-US"/>
              <a:t> PSWS network has enjoyed great scientific success — producing multiple peer-reviewed papers and a doctoral thesis — relatively little work has been done to make it a valuable tool for real-time amateur radio applications such as contesting, and DXing. This project directly addresses that gap. A core objective of </a:t>
            </a:r>
            <a:r>
              <a:rPr lang="en-US" err="1"/>
              <a:t>HamSCI</a:t>
            </a:r>
            <a:r>
              <a:rPr lang="en-US"/>
              <a:t> is to equally benefit both the amateur radio and professional scientific communities, and this dashboard is designed to do exactly that. The project is a collaborative effort between the Frankford Radio Club, which provides mentorship, contesting expertise, and funding; the University of Scranton W3USR club and Physics/Engineering Department, which provides students and faculty; and the broader </a:t>
            </a:r>
            <a:r>
              <a:rPr lang="en-US" err="1"/>
              <a:t>HamSCI</a:t>
            </a:r>
            <a:r>
              <a:rPr lang="en-US"/>
              <a:t> community.</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dashboard is a real-time web application developed to make PSWS data accessible and actionable for everyday ham radio operators, not just scientific researchers. It is built using Flask for the backend, MongoDB for data storage, and Leaflet.js for interactive mapping. The dashboard decodes and visualizes WSPR, FT4, and FT8 spots from the PSWS receiver in two views: an interactive world map with band-specific color coding and propagation path overlays, and a regional band-opening table showing activity across 14 geographic regions for the 6 primary contesting bands. Operators can filter spots by band, mode, country, continent, CQ Zone, and ITU Zone. A working prototype is currently live and was used operationally by the W3USR contesting team during the ARRL SSB DX Contest in March 2026. The system has also been installed at K3LR.</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design requirements were developed collaboratively between FRC mentors and University of Scranton students and faculty, with the goal of building a tool that answers the questions operators actually ask during contests and DX operations. The display requirements include a real-time interactive world map using Leaflet.js with band-specific colored markers and propagation path overlays, and a regional band-opening table showing activity across 14 geographic regions for the 6 primary contest bands. Operators can filter by band, mode, country, continent, CQ Zone, and ITU Zone, with all filter settings persisting across page reloads via session storage. </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t>The system is designed to answer key real-time questions: what bands are open and where, what the current MUF is, which band has the most activity, and what direction signals are arriving from. Integration requirements include ingesting decoded WSPR, FT8, and FT4 spots from the local PSWS receiver and connecting to external space weather observations.</a:t>
            </a:r>
            <a:endParaRPr lang="en-US"/>
          </a:p>
          <a:p>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t>
            </a:r>
            <a:r>
              <a:rPr lang="en-US" err="1"/>
              <a:t>WSPRDaemon</a:t>
            </a:r>
            <a:r>
              <a:rPr lang="en-US"/>
              <a:t> decodes a WSPR spot, a setting in its configuration file directs those spots into a local MongoDB database. A separate background process runs continuously, parsing each entry in the database and formatting the data into a REST API that returns JSON — making fields like callsign, grid square, frequency, and band easily accessible to other programs. Because the map view and the regional band-opening table each require differently structured data, two distinct APIs were developed — one optimized for the map and one for the table. A Flask web application sits on top of both, pulling from each API in real time to render the dashboard for the operator.</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of Spring 2026, the dashboard is a fully functional working prototype. It is live and publicly accessible, has been used operationally during the ARRL SSB DX Contest in March 2026, and has been installed at both K3LR and the W3USR station at the University of Scranton. The core technical architecture is complete — decoded spots flow from </a:t>
            </a:r>
            <a:r>
              <a:rPr lang="en-US" err="1"/>
              <a:t>WSPRDaemon</a:t>
            </a:r>
            <a:r>
              <a:rPr lang="en-US"/>
              <a:t> into a local MongoDB database, are served through two separate REST APIs, and rendered in real time on both an interactive world map and a regional band-opening table. The project was presented as a poster at the 2026 </a:t>
            </a:r>
            <a:r>
              <a:rPr lang="en-US" err="1"/>
              <a:t>HamSCI</a:t>
            </a:r>
            <a:r>
              <a:rPr lang="en-US"/>
              <a:t> Workshop. Active development is ongoing, with future features and broader deployment planned for the coming semesters.</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Future development will focus on several fronts. On the dashboard side, planned features include band-opening alerts, integration with ITU-R HF propagation models, and compatibility with the N1MM+ contest logging software — which would make the dashboard seamlessly usable during active contests. Expanding the system to pull from multiple simultaneous PSWS receivers would allow broader regional propagation comparisons. On the deployment side, the next step is installing and testing at additional volunteer contest stations and collecting structured operator feedback to guide further development.</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Scientifically, the dashboard contributes to a broader understanding of localized and global HF conditions, and as the PSWS network continues to expand across North America, the dataset available to both operators and researchers will only grow richer.</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HamSCI</a:t>
            </a:r>
            <a:r>
              <a:rPr lang="en-US"/>
              <a:t> is led by the University of Scranton Department of Physics and Engineering, in collaboration with Case Western Reserve University, the University of Alabama, the New Jersey Institute of Technology Center for Solar Terrestrial Research, and the MIT Haystack Observatory. Additional support comes from TAPR and volunteer members of the amateur radio community. Funding is provided by the National Science Foundation, NASA, and Amateur Radio Digital Communications (ARDC).</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ionosphere — the electrically charged layer of Earth's upper atmosphere — directly affects how radio waves travel. Amateur radio operators have long noticed that solar events like flares and geomagnetic storms can disrupt or enhance their signals. </a:t>
            </a:r>
            <a:r>
              <a:rPr lang="en-US" err="1"/>
              <a:t>HamSCI</a:t>
            </a:r>
            <a:r>
              <a:rPr lang="en-US"/>
              <a:t> turns those everyday observations into structured, reproducible scientific data, asking questions like: How does the ionosphere respond to inputs from space and the neutral atmosphere? What causes traveling ionospheric disturbances and Sporadic E? How do space weather events affect radio wave propagation?</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PSWS is </a:t>
            </a:r>
            <a:r>
              <a:rPr lang="en-US" err="1"/>
              <a:t>HamSCI's</a:t>
            </a:r>
            <a:r>
              <a:rPr lang="en-US"/>
              <a:t> flagship instrument network — a geographically distributed, multi-instrument system for making ground-based measurements of the space environment. Designed to be low cost ($100–$1,000) and deployable by citizen scientists, educators, and researchers. Data from individual stations is aggregated into a central database for broader space science research. Instruments include GRAPE WWV Doppler Monitors, WSPR receivers, and ground magnetometers. Led by the University of Scranton in partnership with TAPR, CWRU, UA, NJIT, and MIT Haystack Observatory.</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t>
            </a:r>
            <a:r>
              <a:rPr lang="en-US" err="1"/>
              <a:t>HamSCI</a:t>
            </a:r>
            <a:r>
              <a:rPr lang="en-US"/>
              <a:t> Personal Space Weather Station is a multi-instrument system designed to measure space weather for both scientific research and amateur radio operations. At its core is the RX-888 </a:t>
            </a:r>
            <a:r>
              <a:rPr lang="en-US" err="1"/>
              <a:t>MkII</a:t>
            </a:r>
            <a:r>
              <a:rPr lang="en-US"/>
              <a:t> software-defined radio, capable of capturing and analyzing signals across the 0.3–30 MHz range. The SDR is connected to a mini PC running KA9Q Radio and </a:t>
            </a:r>
            <a:r>
              <a:rPr lang="en-US" err="1"/>
              <a:t>WSPRDaemon</a:t>
            </a:r>
            <a:r>
              <a:rPr lang="en-US"/>
              <a:t> software, which decodes digital signals including WSPR, FT8, and FT4. A GNSS-disciplined oscillator provides precise frequency reference timing. Decoded spot data is aggregated into a central database like </a:t>
            </a:r>
            <a:r>
              <a:rPr lang="en-US" err="1"/>
              <a:t>PSKReporter</a:t>
            </a:r>
            <a:r>
              <a:rPr lang="en-US"/>
              <a:t> and </a:t>
            </a:r>
            <a:r>
              <a:rPr lang="en-US" err="1"/>
              <a:t>WSPRnet</a:t>
            </a:r>
            <a:r>
              <a:rPr lang="en-US"/>
              <a:t>, where it supports both scientific analysis of ionospheric conditions and, in this project's case, real-time propagation insights for amateur radio operators.</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of </a:t>
            </a:r>
            <a:r>
              <a:rPr lang="en-US" err="1"/>
              <a:t>Beelink</a:t>
            </a:r>
            <a:r>
              <a:rPr lang="en-US"/>
              <a:t> mini PC, RX888, Leo </a:t>
            </a:r>
            <a:r>
              <a:rPr lang="en-US" err="1"/>
              <a:t>bodnar</a:t>
            </a:r>
            <a:r>
              <a:rPr lang="en-US"/>
              <a:t> GPS Oscillator all connected. This is the basic setup of all PSWS Stations.  The </a:t>
            </a:r>
            <a:r>
              <a:rPr lang="en-US" err="1"/>
              <a:t>beelink</a:t>
            </a:r>
            <a:r>
              <a:rPr lang="en-US"/>
              <a:t> mini pc runs both KA9Q-Radio and </a:t>
            </a:r>
            <a:r>
              <a:rPr lang="en-US" err="1"/>
              <a:t>WSPRDaemon</a:t>
            </a:r>
            <a:r>
              <a:rPr lang="en-US"/>
              <a:t>. </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KA9Q-Radio is an open-source software defined radio package for Linux, written by Phil Karn (KA9Q). It uses fast convolution and IP multicasting to efficiently process signals from hardware like the RX-888, allowing hundreds of channels to be demodulated simultaneously with modest computing hardware. It runs silently in the background as a Linux daemon, feeding processed data to other applications. </a:t>
            </a:r>
            <a:r>
              <a:rPr lang="en-US" err="1"/>
              <a:t>WSPRDaemon</a:t>
            </a:r>
            <a:r>
              <a:rPr lang="en-US"/>
              <a:t>, developed by Rob Robinett (AI6VN), sits on top of KA9Q-Radio and handles the decoding of WSPR and FST4W digital mode signals. It can simultaneously monitor Doppler shifts on multiple standard frequency stations like WWV, and uploads all decoded data for scientific analysis. Together, these two software packages form the brain of the PSWS receiver system — KA9Q-Radio handles the raw signal processing, and </a:t>
            </a:r>
            <a:r>
              <a:rPr lang="en-US" err="1"/>
              <a:t>WSPRDaemon</a:t>
            </a:r>
            <a:r>
              <a:rPr lang="en-US"/>
              <a:t> handles the decoding and data reporting.</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installation process has four main phases. For hardware, the RX-888 </a:t>
            </a:r>
            <a:r>
              <a:rPr lang="en-US" err="1"/>
              <a:t>MkII</a:t>
            </a:r>
            <a:r>
              <a:rPr lang="en-US"/>
              <a:t> is modified with a clock kit and thermal pad, the Leo Bodnar GPSDO is configured to 27 MHz output and connected to the RX-888 via SMA cable, and both devices are connected to the </a:t>
            </a:r>
            <a:r>
              <a:rPr lang="en-US" err="1"/>
              <a:t>Beelink</a:t>
            </a:r>
            <a:r>
              <a:rPr lang="en-US"/>
              <a:t> mini PC via USB. The BIOS is then configured to run fans at full speed at all times and to automatically power back on after any power outage, ensuring 24/7 operation. Ubuntu Server 24.04 LTS is then installed via a bootable USB drive, with snap disabled to prevent automatic updates from disrupting the </a:t>
            </a:r>
            <a:r>
              <a:rPr lang="en-US" err="1"/>
              <a:t>WSPRDaemon</a:t>
            </a:r>
            <a:r>
              <a:rPr lang="en-US"/>
              <a:t> scripts. Finally, the </a:t>
            </a:r>
            <a:r>
              <a:rPr lang="en-US" err="1"/>
              <a:t>WSPRDaemon</a:t>
            </a:r>
            <a:r>
              <a:rPr lang="en-US"/>
              <a:t> configuration file is edited with the operator's callsign, Maidenhead grid square, and PSWS station and device IDs obtained from pswsnetwork.caps.ua.edu. Running </a:t>
            </a:r>
            <a:r>
              <a:rPr lang="en-US" sz="1200" kern="1200">
                <a:solidFill>
                  <a:schemeClr val="tx1"/>
                </a:solidFill>
                <a:latin typeface="+mn-lt"/>
                <a:ea typeface="+mn-ea"/>
                <a:cs typeface="+mn-cs"/>
              </a:rPr>
              <a:t>./wsprdaemon.sh -V</a:t>
            </a:r>
            <a:r>
              <a:rPr lang="en-US"/>
              <a:t> installs all remaining dependencies, and </a:t>
            </a:r>
            <a:r>
              <a:rPr lang="en-US" sz="1200" kern="1200">
                <a:solidFill>
                  <a:schemeClr val="tx1"/>
                </a:solidFill>
                <a:latin typeface="+mn-lt"/>
                <a:ea typeface="+mn-ea"/>
                <a:cs typeface="+mn-cs"/>
              </a:rPr>
              <a:t>wd -A</a:t>
            </a:r>
            <a:r>
              <a:rPr lang="en-US"/>
              <a:t> starts the daemon and registers it to launch automatically on boot.</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KA9Q-web is a browser-based web interface that sits on top of KA9Q-Radio and provides a real-time visual display of the spectrum and waterfall from the PSWS receiver. It was originally created by John Melton (G0ORX) as a proof-of-concept in late 2023 and has since been significantly improved through collaboration between Scott Newell (N5TNL), Rob Robinett (AI6VN), Phil Karn (KA9Q), and others. </a:t>
            </a:r>
            <a:r>
              <a:rPr lang="en-US" err="1"/>
              <a:t>WSPRDaemon</a:t>
            </a:r>
            <a:r>
              <a:rPr lang="en-US"/>
              <a:t> starts it automatically as part of the normal system startup, so no additional configuration is needed. When accessed locally, it runs at </a:t>
            </a:r>
            <a:r>
              <a:rPr lang="en-US">
                <a:hlinkClick r:id="rId3"/>
              </a:rPr>
              <a:t>http://localhost:8081</a:t>
            </a:r>
            <a:r>
              <a:rPr lang="en-US"/>
              <a:t>; when managing the system remotely, it can be reached through an SSH tunnel. For the PSWS, KA9Q-web serves as a useful diagnostic and monitoring tool — operators can visually confirm the receiver is capturing signals, check band conditions at a glance, and see real-time activity across the full HF spectrum without needing to interpret raw data or command-line output.</a:t>
            </a:r>
            <a:endParaRPr lang="en-US"/>
          </a:p>
        </p:txBody>
      </p:sp>
      <p:sp>
        <p:nvSpPr>
          <p:cNvPr id="4" name="Slide Number Placeholder 3"/>
          <p:cNvSpPr>
            <a:spLocks noGrp="1"/>
          </p:cNvSpPr>
          <p:nvPr>
            <p:ph type="sldNum" sz="quarter" idx="5"/>
          </p:nvPr>
        </p:nvSpPr>
        <p:spPr/>
        <p:txBody>
          <a:bodyPr/>
          <a:lstStyle/>
          <a:p>
            <a:fld id="{C206E3CB-9E58-455F-923B-38F0E16B38E5}"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a:xfrm>
            <a:off x="8932558" y="5870575"/>
            <a:ext cx="1600200" cy="377825"/>
          </a:xfrm>
        </p:spPr>
        <p:txBody>
          <a:bodyPr/>
          <a:lstStyle/>
          <a:p>
            <a:fld id="{4AAD347D-5ACD-4C99-B74B-A9C85AD731AF}" type="datetimeFigureOut">
              <a:rPr lang="en-US" smtClean="0"/>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02111984F565}" type="slidenum">
              <a:rPr lang="en-US" smtClean="0"/>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509A250-FF31-4206-8172-F9D3106AACB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endParaRPr lang="en-US" sz="8000">
              <a:solidFill>
                <a:schemeClr val="tx1"/>
              </a:solidFill>
              <a:effectLst/>
            </a:endParaRP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endParaRPr lang="en-US" sz="8000">
              <a:solidFill>
                <a:schemeClr val="tx1"/>
              </a:solidFill>
              <a:effectLst/>
            </a:endParaRP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endParaRPr lang="en-US" sz="8000">
              <a:solidFill>
                <a:schemeClr val="tx1"/>
              </a:solidFill>
              <a:effectLst/>
            </a:endParaRP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endParaRPr lang="en-US" sz="8000">
              <a:solidFill>
                <a:schemeClr val="tx1"/>
              </a:solidFill>
              <a:effectLst/>
            </a:endParaRP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endParaRPr lang="en-US"/>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endParaRPr lang="en-US"/>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nchor="ct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509A250-FF31-4206-8172-F9D3106AACB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4509A250-FF31-4206-8172-F9D3106AACB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4509A250-FF31-4206-8172-F9D3106AACB1}"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4509A250-FF31-4206-8172-F9D3106AACB1}"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509A250-FF31-4206-8172-F9D3106AACB1}"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509A250-FF31-4206-8172-F9D3106AACB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509A250-FF31-4206-8172-F9D3106AACB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509A250-FF31-4206-8172-F9D3106AACB1}" type="datetimeFigureOut">
              <a:rPr lang="en-US" smtClean="0"/>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02111984F565}" type="slidenum">
              <a:rPr lang="en-US" smtClean="0"/>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panose="020B0604020202020204"/>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panose="020B0604020202020204"/>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panose="020B0604020202020204"/>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panose="020B0604020202020204"/>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7.jpeg"/><Relationship Id="rId3" Type="http://schemas.microsoft.com/office/2007/relationships/hdphoto" Target="../media/image6.wdp"/><Relationship Id="rId2" Type="http://schemas.openxmlformats.org/officeDocument/2006/relationships/image" Target="../media/image5.png"/><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hyperlink" Target="http://localhost:8081/" TargetMode="Externa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microsoft.com/office/2007/relationships/hdphoto" Target="../media/image19.wdp"/><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p:cNvGrpSpPr/>
        <p:nvPr/>
      </p:nvGrpSpPr>
      <p:grpSpPr>
        <a:xfrm>
          <a:off x="0" y="0"/>
          <a:ext cx="0" cy="0"/>
          <a:chOff x="0" y="0"/>
          <a:chExt cx="0" cy="0"/>
        </a:xfrm>
      </p:grpSpPr>
      <p:sp>
        <p:nvSpPr>
          <p:cNvPr id="12" name="Title 11"/>
          <p:cNvSpPr>
            <a:spLocks noGrp="1"/>
          </p:cNvSpPr>
          <p:nvPr>
            <p:ph type="ctrTitle"/>
          </p:nvPr>
        </p:nvSpPr>
        <p:spPr>
          <a:xfrm>
            <a:off x="3742481" y="-25613"/>
            <a:ext cx="7473388" cy="2756364"/>
          </a:xfrm>
        </p:spPr>
        <p:txBody>
          <a:bodyPr>
            <a:normAutofit/>
          </a:bodyPr>
          <a:lstStyle/>
          <a:p>
            <a:r>
              <a:rPr lang="en-ZA" b="1"/>
              <a:t>Sarl national technical symposium 2026</a:t>
            </a:r>
            <a:br>
              <a:rPr lang="en-ZA" b="1"/>
            </a:br>
            <a:endParaRPr lang="en-ZA" b="1"/>
          </a:p>
        </p:txBody>
      </p:sp>
      <p:sp>
        <p:nvSpPr>
          <p:cNvPr id="7" name="Subtitle 6"/>
          <p:cNvSpPr>
            <a:spLocks noGrp="1"/>
          </p:cNvSpPr>
          <p:nvPr>
            <p:ph type="subTitle" idx="1"/>
          </p:nvPr>
        </p:nvSpPr>
        <p:spPr>
          <a:xfrm>
            <a:off x="937549" y="3055716"/>
            <a:ext cx="9757459" cy="1330017"/>
          </a:xfrm>
        </p:spPr>
        <p:txBody>
          <a:bodyPr/>
          <a:lstStyle/>
          <a:p>
            <a:pPr algn="l"/>
            <a:r>
              <a:rPr lang="en-ZA" sz="2800"/>
              <a:t>Development of a contesting and </a:t>
            </a:r>
            <a:r>
              <a:rPr lang="en-ZA" sz="2800" err="1"/>
              <a:t>dxing</a:t>
            </a:r>
            <a:r>
              <a:rPr lang="en-ZA" sz="2800"/>
              <a:t> dashboard for the </a:t>
            </a:r>
            <a:r>
              <a:rPr lang="en-ZA" sz="2800" err="1"/>
              <a:t>hamsci</a:t>
            </a:r>
            <a:r>
              <a:rPr lang="en-ZA" sz="2800"/>
              <a:t> personal space weather station</a:t>
            </a:r>
            <a:endParaRPr lang="en-ZA" sz="2800"/>
          </a:p>
          <a:p>
            <a:endParaRPr lang="en-ZA"/>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colorTemperature colorTemp="6205"/>
                    </a14:imgEffect>
                    <a14:imgEffect>
                      <a14:saturation sat="400000"/>
                    </a14:imgEffect>
                  </a14:imgLayer>
                </a14:imgProps>
              </a:ext>
            </a:extLst>
          </a:blip>
          <a:stretch>
            <a:fillRect/>
          </a:stretch>
        </p:blipFill>
        <p:spPr>
          <a:xfrm>
            <a:off x="170104" y="-198358"/>
            <a:ext cx="2756364" cy="2756364"/>
          </a:xfrm>
          <a:prstGeom prst="rect">
            <a:avLst/>
          </a:prstGeom>
          <a:effectLst>
            <a:glow rad="127000">
              <a:schemeClr val="tx1"/>
            </a:glow>
          </a:effectLst>
        </p:spPr>
      </p:pic>
      <p:sp>
        <p:nvSpPr>
          <p:cNvPr id="13" name="TextBox 12"/>
          <p:cNvSpPr txBox="1"/>
          <p:nvPr/>
        </p:nvSpPr>
        <p:spPr>
          <a:xfrm>
            <a:off x="1157468" y="5521124"/>
            <a:ext cx="7292051" cy="369332"/>
          </a:xfrm>
          <a:prstGeom prst="rect">
            <a:avLst/>
          </a:prstGeom>
          <a:noFill/>
        </p:spPr>
        <p:txBody>
          <a:bodyPr wrap="square" rtlCol="0">
            <a:spAutoFit/>
          </a:bodyPr>
          <a:lstStyle/>
          <a:p>
            <a:r>
              <a:rPr lang="en-ZA"/>
              <a:t>Owen Ruzanski KD3ALD</a:t>
            </a:r>
            <a:endParaRPr lang="en-ZA"/>
          </a:p>
        </p:txBody>
      </p:sp>
      <p:sp>
        <p:nvSpPr>
          <p:cNvPr id="14" name="TextBox 13"/>
          <p:cNvSpPr txBox="1"/>
          <p:nvPr/>
        </p:nvSpPr>
        <p:spPr>
          <a:xfrm>
            <a:off x="4734046" y="1967696"/>
            <a:ext cx="6748040" cy="1754326"/>
          </a:xfrm>
          <a:prstGeom prst="rect">
            <a:avLst/>
          </a:prstGeom>
          <a:noFill/>
        </p:spPr>
        <p:txBody>
          <a:bodyPr wrap="square" rtlCol="0">
            <a:spAutoFit/>
          </a:bodyPr>
          <a:lstStyle/>
          <a:p>
            <a:pPr algn="just"/>
            <a:r>
              <a:rPr lang="en-ZA"/>
              <a:t>                                                                    In association with AMSAT SA</a:t>
            </a:r>
            <a:endParaRPr lang="en-ZA"/>
          </a:p>
          <a:p>
            <a:pPr algn="just"/>
            <a:endParaRPr lang="en-ZA"/>
          </a:p>
          <a:p>
            <a:endParaRPr lang="en-ZA"/>
          </a:p>
          <a:p>
            <a:endParaRPr lang="en-ZA"/>
          </a:p>
          <a:p>
            <a:endParaRPr lang="en-ZA"/>
          </a:p>
          <a:p>
            <a:endParaRPr lang="en-ZA"/>
          </a:p>
        </p:txBody>
      </p:sp>
      <p:pic>
        <p:nvPicPr>
          <p:cNvPr id="16" name="Picture 15"/>
          <p:cNvPicPr>
            <a:picLocks noChangeAspect="1"/>
          </p:cNvPicPr>
          <p:nvPr/>
        </p:nvPicPr>
        <p:blipFill>
          <a:blip r:embed="rId4"/>
          <a:stretch>
            <a:fillRect/>
          </a:stretch>
        </p:blipFill>
        <p:spPr>
          <a:xfrm>
            <a:off x="10256887" y="4883443"/>
            <a:ext cx="1555290" cy="17072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PSWS installation</a:t>
            </a:r>
            <a:endParaRPr lang="en-US"/>
          </a:p>
        </p:txBody>
      </p:sp>
      <p:sp>
        <p:nvSpPr>
          <p:cNvPr id="3" name="Content Placeholder 2"/>
          <p:cNvSpPr>
            <a:spLocks noGrp="1"/>
          </p:cNvSpPr>
          <p:nvPr>
            <p:ph idx="1"/>
          </p:nvPr>
        </p:nvSpPr>
        <p:spPr/>
        <p:txBody>
          <a:bodyPr/>
          <a:lstStyle/>
          <a:p>
            <a:r>
              <a:rPr lang="en-US"/>
              <a:t>OS: Ubuntu 24.04 LTS installed on Mini PC</a:t>
            </a:r>
            <a:endParaRPr lang="en-US"/>
          </a:p>
          <a:p>
            <a:r>
              <a:rPr lang="en-US"/>
              <a:t>Software: KA9Q-Radio + </a:t>
            </a:r>
            <a:r>
              <a:rPr lang="en-US" err="1"/>
              <a:t>WSPRDaemon</a:t>
            </a:r>
            <a:r>
              <a:rPr lang="en-US"/>
              <a:t>, installed and configured via command line</a:t>
            </a:r>
            <a:endParaRPr lang="en-US"/>
          </a:p>
          <a:p>
            <a:r>
              <a:rPr lang="en-US"/>
              <a:t>Configuration: </a:t>
            </a:r>
            <a:r>
              <a:rPr lang="en-US" err="1"/>
              <a:t>WSPRDaemon</a:t>
            </a:r>
            <a:r>
              <a:rPr lang="en-US"/>
              <a:t> config file sets your callsign, grid square, PSWS Reporter ID, and which bands/frequencies to monitor</a:t>
            </a:r>
            <a:endParaRPr lang="en-US"/>
          </a:p>
          <a:p>
            <a:r>
              <a:rPr lang="en-US"/>
              <a:t>PSWS integration: Once running, data is automatically uploaded to WSPRDaemon.org, wsprnet.org, and the </a:t>
            </a:r>
            <a:r>
              <a:rPr lang="en-US" err="1"/>
              <a:t>HamSCI</a:t>
            </a:r>
            <a:r>
              <a:rPr lang="en-US"/>
              <a:t> PSWS database</a:t>
            </a:r>
            <a:endParaRPr lang="en-US"/>
          </a:p>
          <a:p>
            <a:r>
              <a:rPr lang="en-US"/>
              <a:t>System is configured to restart automatically after power outages and run 24/7/365</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PSWS Installation contd.</a:t>
            </a:r>
            <a:endParaRPr lang="en-US"/>
          </a:p>
        </p:txBody>
      </p:sp>
      <p:sp>
        <p:nvSpPr>
          <p:cNvPr id="3" name="Content Placeholder 2"/>
          <p:cNvSpPr>
            <a:spLocks noGrp="1"/>
          </p:cNvSpPr>
          <p:nvPr>
            <p:ph idx="1"/>
          </p:nvPr>
        </p:nvSpPr>
        <p:spPr/>
        <p:txBody>
          <a:bodyPr anchor="t">
            <a:normAutofit fontScale="85000" lnSpcReduction="20000"/>
          </a:bodyPr>
          <a:lstStyle/>
          <a:p>
            <a:r>
              <a:rPr lang="en-US"/>
              <a:t>Modify RX888</a:t>
            </a:r>
            <a:endParaRPr lang="en-US"/>
          </a:p>
          <a:p>
            <a:pPr lvl="1"/>
            <a:r>
              <a:rPr lang="en-US"/>
              <a:t>Configure Leo Bodnar to output 27 MHz</a:t>
            </a:r>
            <a:endParaRPr lang="en-US"/>
          </a:p>
          <a:p>
            <a:r>
              <a:rPr lang="en-US"/>
              <a:t>Mini PC BIOS Configuration</a:t>
            </a:r>
            <a:endParaRPr lang="en-US"/>
          </a:p>
          <a:p>
            <a:pPr lvl="1"/>
            <a:r>
              <a:rPr lang="en-US"/>
              <a:t>Set fans to Full On Mode 24/7</a:t>
            </a:r>
            <a:endParaRPr lang="en-US"/>
          </a:p>
          <a:p>
            <a:pPr lvl="1"/>
            <a:r>
              <a:rPr lang="en-US"/>
              <a:t>Set AC Power loss to “Always On” so the system automatically restarts after power loss</a:t>
            </a:r>
            <a:endParaRPr lang="en-US"/>
          </a:p>
          <a:p>
            <a:r>
              <a:rPr lang="en-US"/>
              <a:t>Operating System</a:t>
            </a:r>
            <a:endParaRPr lang="en-US"/>
          </a:p>
          <a:p>
            <a:pPr lvl="1"/>
            <a:r>
              <a:rPr lang="en-US"/>
              <a:t>Install Ubuntu Server 24.04</a:t>
            </a:r>
            <a:endParaRPr lang="en-US"/>
          </a:p>
          <a:p>
            <a:pPr lvl="2"/>
            <a:r>
              <a:rPr lang="en-US"/>
              <a:t>Disable snap to prevent unwanted automatic software updates</a:t>
            </a:r>
            <a:endParaRPr lang="en-US"/>
          </a:p>
          <a:p>
            <a:r>
              <a:rPr lang="en-US" err="1"/>
              <a:t>WSPRDaemon</a:t>
            </a:r>
            <a:r>
              <a:rPr lang="en-US"/>
              <a:t> Configuration</a:t>
            </a:r>
            <a:endParaRPr lang="en-US"/>
          </a:p>
          <a:p>
            <a:pPr lvl="1"/>
            <a:r>
              <a:rPr lang="en-US"/>
              <a:t>Set configuration via command line</a:t>
            </a:r>
            <a:endParaRPr lang="en-US"/>
          </a:p>
          <a:p>
            <a:pPr lvl="1"/>
            <a:r>
              <a:rPr lang="en-US"/>
              <a:t>Run ./wsprdaemon.sh –V to complete installation</a:t>
            </a:r>
            <a:endParaRPr lang="en-US"/>
          </a:p>
          <a:p>
            <a:pPr lvl="1"/>
            <a:r>
              <a:rPr lang="en-US"/>
              <a:t>Run wd –A to start </a:t>
            </a:r>
            <a:r>
              <a:rPr lang="en-US" err="1"/>
              <a:t>wsprdaemon</a:t>
            </a:r>
            <a:r>
              <a:rPr lang="en-US"/>
              <a:t> and enable it on boot</a:t>
            </a:r>
            <a:endParaRPr lang="en-US"/>
          </a:p>
        </p:txBody>
      </p:sp>
      <p:pic>
        <p:nvPicPr>
          <p:cNvPr id="4100" name="Picture 4" descr="Ubuntu Desktop 24.04.4 distro on DVD only $3.69 - Shop Linux Online"/>
          <p:cNvPicPr>
            <a:picLocks noChangeAspect="1" noChangeArrowheads="1"/>
          </p:cNvPicPr>
          <p:nvPr/>
        </p:nvPicPr>
        <p:blipFill rotWithShape="1">
          <a:blip r:embed="rId1">
            <a:extLst>
              <a:ext uri="{28A0092B-C50C-407E-A947-70E740481C1C}">
                <a14:useLocalDpi xmlns:a14="http://schemas.microsoft.com/office/drawing/2010/main" val="0"/>
              </a:ext>
            </a:extLst>
          </a:blip>
          <a:srcRect t="23704" b="26815"/>
          <a:stretch>
            <a:fillRect/>
          </a:stretch>
        </p:blipFill>
        <p:spPr bwMode="auto">
          <a:xfrm>
            <a:off x="7266623" y="3095414"/>
            <a:ext cx="5195887" cy="33934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RX888 Modification</a:t>
            </a:r>
            <a:endParaRPr lang="en-US"/>
          </a:p>
        </p:txBody>
      </p:sp>
      <p:sp>
        <p:nvSpPr>
          <p:cNvPr id="3" name="Content Placeholder 2"/>
          <p:cNvSpPr>
            <a:spLocks noGrp="1"/>
          </p:cNvSpPr>
          <p:nvPr>
            <p:ph idx="1"/>
          </p:nvPr>
        </p:nvSpPr>
        <p:spPr>
          <a:xfrm>
            <a:off x="685801" y="1816947"/>
            <a:ext cx="10131425" cy="3649133"/>
          </a:xfrm>
        </p:spPr>
        <p:txBody>
          <a:bodyPr anchor="t"/>
          <a:lstStyle/>
          <a:p>
            <a:r>
              <a:rPr lang="en-US"/>
              <a:t>Modify RX-888 </a:t>
            </a:r>
            <a:r>
              <a:rPr lang="en-US" err="1"/>
              <a:t>MkII</a:t>
            </a:r>
            <a:r>
              <a:rPr lang="en-US"/>
              <a:t> with external clock kit and thermal pad for frequency accuracy and heat management</a:t>
            </a:r>
            <a:endParaRPr lang="en-US"/>
          </a:p>
          <a:p>
            <a:pPr lvl="1"/>
            <a:r>
              <a:rPr lang="en-US"/>
              <a:t>Move internal jumper from closed to open</a:t>
            </a:r>
            <a:endParaRPr lang="en-US"/>
          </a:p>
          <a:p>
            <a:pPr lvl="2"/>
            <a:r>
              <a:rPr lang="en-US"/>
              <a:t>Switches from internal clock to external clock</a:t>
            </a:r>
            <a:endParaRPr lang="en-US"/>
          </a:p>
          <a:p>
            <a:r>
              <a:rPr lang="en-US"/>
              <a:t>Add TAPR RX888 Clock Kit</a:t>
            </a:r>
            <a:endParaRPr lang="en-US"/>
          </a:p>
          <a:p>
            <a:r>
              <a:rPr lang="en-US"/>
              <a:t>Connect to Leo Bodnar </a:t>
            </a:r>
            <a:endParaRPr lang="en-US"/>
          </a:p>
          <a:p>
            <a:pPr lvl="1"/>
            <a:r>
              <a:rPr lang="en-US"/>
              <a:t>Uses 27 MHz reference clock </a:t>
            </a:r>
            <a:endParaRPr lang="en-US"/>
          </a:p>
          <a:p>
            <a:pPr lvl="1"/>
            <a:r>
              <a:rPr lang="en-US"/>
              <a:t>Internal Board connector to SMA</a:t>
            </a:r>
            <a:endParaRPr lang="en-US"/>
          </a:p>
          <a:p>
            <a:r>
              <a:rPr lang="en-US"/>
              <a:t>Kit also adds better heat dissipation for the entire board</a:t>
            </a:r>
            <a:endParaRPr lang="en-US"/>
          </a:p>
          <a:p>
            <a:pPr lvl="1"/>
            <a:endParaRPr lang="en-US"/>
          </a:p>
        </p:txBody>
      </p:sp>
      <p:pic>
        <p:nvPicPr>
          <p:cNvPr id="102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3715" t="7260" r="2989" b="5481"/>
          <a:stretch>
            <a:fillRect/>
          </a:stretch>
        </p:blipFill>
        <p:spPr bwMode="auto">
          <a:xfrm>
            <a:off x="7102306" y="2711026"/>
            <a:ext cx="4906814" cy="3649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Antennas &amp; </a:t>
            </a:r>
            <a:r>
              <a:rPr lang="en-US" err="1"/>
              <a:t>leo</a:t>
            </a:r>
            <a:r>
              <a:rPr lang="en-US"/>
              <a:t> </a:t>
            </a:r>
            <a:r>
              <a:rPr lang="en-US" err="1"/>
              <a:t>bodnar</a:t>
            </a:r>
            <a:endParaRPr lang="en-US"/>
          </a:p>
        </p:txBody>
      </p:sp>
      <p:sp>
        <p:nvSpPr>
          <p:cNvPr id="3" name="Content Placeholder 2"/>
          <p:cNvSpPr>
            <a:spLocks noGrp="1"/>
          </p:cNvSpPr>
          <p:nvPr>
            <p:ph idx="1"/>
          </p:nvPr>
        </p:nvSpPr>
        <p:spPr>
          <a:xfrm>
            <a:off x="685801" y="2467187"/>
            <a:ext cx="7696199" cy="3649133"/>
          </a:xfrm>
        </p:spPr>
        <p:txBody>
          <a:bodyPr anchor="t"/>
          <a:lstStyle/>
          <a:p>
            <a:r>
              <a:rPr lang="en-US"/>
              <a:t>Antennas</a:t>
            </a:r>
            <a:endParaRPr lang="en-US"/>
          </a:p>
          <a:p>
            <a:pPr lvl="1"/>
            <a:r>
              <a:rPr lang="en-US"/>
              <a:t>DX Engineering Active Magnetic Loop Antenna</a:t>
            </a:r>
            <a:endParaRPr lang="en-US"/>
          </a:p>
          <a:p>
            <a:pPr lvl="1"/>
            <a:r>
              <a:rPr lang="en-US"/>
              <a:t>DX Engineering Receive Short Element Active Vertical Antenna</a:t>
            </a:r>
            <a:endParaRPr lang="en-US"/>
          </a:p>
          <a:p>
            <a:r>
              <a:rPr lang="en-US"/>
              <a:t>Leo Bodnar LBE-1421</a:t>
            </a:r>
            <a:endParaRPr lang="en-US"/>
          </a:p>
          <a:p>
            <a:pPr lvl="1"/>
            <a:r>
              <a:rPr lang="en-US"/>
              <a:t>Frequency stability of its output is defined by the accuracy of GPS satellite onboard </a:t>
            </a:r>
            <a:r>
              <a:rPr lang="en-US" err="1"/>
              <a:t>Caesium</a:t>
            </a:r>
            <a:r>
              <a:rPr lang="en-US"/>
              <a:t> references and approaches 1x10</a:t>
            </a:r>
            <a:r>
              <a:rPr lang="en-US" baseline="30000"/>
              <a:t>-12</a:t>
            </a:r>
            <a:r>
              <a:rPr lang="en-US"/>
              <a:t> or 0.000001 ppm.</a:t>
            </a:r>
            <a:endParaRPr lang="en-US"/>
          </a:p>
          <a:p>
            <a:pPr lvl="1"/>
            <a:r>
              <a:rPr lang="en-US"/>
              <a:t>Drives the clock on the RX888, which allows for precise frequency measurements </a:t>
            </a:r>
            <a:endParaRPr lang="en-US"/>
          </a:p>
        </p:txBody>
      </p:sp>
      <p:pic>
        <p:nvPicPr>
          <p:cNvPr id="5" name="Picture 4"/>
          <p:cNvPicPr>
            <a:picLocks noChangeAspect="1"/>
          </p:cNvPicPr>
          <p:nvPr/>
        </p:nvPicPr>
        <p:blipFill>
          <a:blip r:embed="rId1"/>
          <a:srcRect t="23349" b="15423"/>
          <a:stretch>
            <a:fillRect/>
          </a:stretch>
        </p:blipFill>
        <p:spPr>
          <a:xfrm rot="5400000">
            <a:off x="7495295" y="2171945"/>
            <a:ext cx="5796770" cy="26619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KA9Q-Web</a:t>
            </a:r>
            <a:endParaRPr lang="en-US"/>
          </a:p>
        </p:txBody>
      </p:sp>
      <p:sp>
        <p:nvSpPr>
          <p:cNvPr id="3" name="Content Placeholder 2"/>
          <p:cNvSpPr>
            <a:spLocks noGrp="1"/>
          </p:cNvSpPr>
          <p:nvPr>
            <p:ph idx="1"/>
          </p:nvPr>
        </p:nvSpPr>
        <p:spPr/>
        <p:txBody>
          <a:bodyPr/>
          <a:lstStyle/>
          <a:p>
            <a:r>
              <a:rPr lang="en-US"/>
              <a:t>KA9Q-web is an adjunct to KA9Q-Radio that displays a </a:t>
            </a:r>
            <a:r>
              <a:rPr lang="en-US" b="1"/>
              <a:t>spectrum, waterfall, and other data</a:t>
            </a:r>
            <a:r>
              <a:rPr lang="en-US"/>
              <a:t> directly from the </a:t>
            </a:r>
            <a:r>
              <a:rPr lang="en-US" err="1"/>
              <a:t>radiod</a:t>
            </a:r>
            <a:r>
              <a:rPr lang="en-US"/>
              <a:t> software </a:t>
            </a:r>
            <a:endParaRPr lang="en-US"/>
          </a:p>
          <a:p>
            <a:r>
              <a:rPr lang="en-US"/>
              <a:t>Provides a browser-based interface to visually monitor the full HF spectrum being received by the PSWS system</a:t>
            </a:r>
            <a:endParaRPr lang="en-US"/>
          </a:p>
          <a:p>
            <a:r>
              <a:rPr lang="en-US" err="1"/>
              <a:t>WSPRDaemon</a:t>
            </a:r>
            <a:r>
              <a:rPr lang="en-US"/>
              <a:t> typically starts it automatically — no specific configuration required </a:t>
            </a:r>
            <a:endParaRPr lang="en-US"/>
          </a:p>
          <a:p>
            <a:r>
              <a:rPr lang="en-US"/>
              <a:t>Accessible locally at </a:t>
            </a:r>
            <a:r>
              <a:rPr lang="en-US">
                <a:hlinkClick r:id="rId1"/>
              </a:rPr>
              <a:t>http://localhost:8081</a:t>
            </a:r>
            <a:r>
              <a:rPr lang="en-US"/>
              <a:t> or remotely via an SSH Tunnel</a:t>
            </a:r>
            <a:endParaRPr lang="en-US"/>
          </a:p>
          <a:p>
            <a:r>
              <a:rPr lang="en-US"/>
              <a:t>Lets operators visually confirm the receiver is working and see live signal activity across HF bands</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PSWS WEBSDR (ka9q-Web)</a:t>
            </a:r>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1"/>
          <a:stretch>
            <a:fillRect/>
          </a:stretch>
        </p:blipFill>
        <p:spPr>
          <a:xfrm>
            <a:off x="3025528" y="1823022"/>
            <a:ext cx="7791698" cy="463873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PSWS Reporting</a:t>
            </a:r>
            <a:endParaRPr lang="en-US"/>
          </a:p>
        </p:txBody>
      </p:sp>
      <p:sp>
        <p:nvSpPr>
          <p:cNvPr id="3" name="Content Placeholder 2"/>
          <p:cNvSpPr>
            <a:spLocks noGrp="1"/>
          </p:cNvSpPr>
          <p:nvPr>
            <p:ph idx="1"/>
          </p:nvPr>
        </p:nvSpPr>
        <p:spPr>
          <a:xfrm>
            <a:off x="685801" y="1696721"/>
            <a:ext cx="10131425" cy="4094480"/>
          </a:xfrm>
        </p:spPr>
        <p:txBody>
          <a:bodyPr anchor="t">
            <a:normAutofit fontScale="92500" lnSpcReduction="20000"/>
          </a:bodyPr>
          <a:lstStyle/>
          <a:p>
            <a:r>
              <a:rPr lang="en-US"/>
              <a:t>Local Storage</a:t>
            </a:r>
            <a:endParaRPr lang="en-US"/>
          </a:p>
          <a:p>
            <a:pPr lvl="1"/>
            <a:r>
              <a:rPr lang="en-US"/>
              <a:t>Decoded WSPR, FT8, FT4 and FT4 spots are stored in a local MongoDB database (</a:t>
            </a:r>
            <a:r>
              <a:rPr lang="en-US" err="1"/>
              <a:t>wspr_db.spots</a:t>
            </a:r>
            <a:r>
              <a:rPr lang="en-US"/>
              <a:t>) on the PSWS mini PC</a:t>
            </a:r>
            <a:endParaRPr lang="en-US"/>
          </a:p>
          <a:p>
            <a:pPr lvl="1"/>
            <a:r>
              <a:rPr lang="en-US"/>
              <a:t>Each spot record contains: callsign, grid square, frequency, band, mode, SNR, drift, date, and time</a:t>
            </a:r>
            <a:endParaRPr lang="en-US"/>
          </a:p>
          <a:p>
            <a:pPr lvl="1"/>
            <a:r>
              <a:rPr lang="en-US"/>
              <a:t>Database is the foundation for the contesting dashboard — the Flask app queries it directly in real time</a:t>
            </a:r>
            <a:endParaRPr lang="en-US"/>
          </a:p>
          <a:p>
            <a:r>
              <a:rPr lang="en-US"/>
              <a:t>Upstream Reporting </a:t>
            </a:r>
            <a:endParaRPr lang="en-US"/>
          </a:p>
          <a:p>
            <a:pPr lvl="1"/>
            <a:r>
              <a:rPr lang="en-US"/>
              <a:t>Data is simultaneously uploaded to multiple external databases:</a:t>
            </a:r>
            <a:endParaRPr lang="en-US"/>
          </a:p>
          <a:p>
            <a:pPr lvl="2"/>
            <a:r>
              <a:rPr lang="en-US"/>
              <a:t>wsprnet.org — the primary global WSPR spot aggregation network</a:t>
            </a:r>
            <a:endParaRPr lang="en-US"/>
          </a:p>
          <a:p>
            <a:pPr lvl="2"/>
            <a:r>
              <a:rPr lang="en-US"/>
              <a:t>wsprdaemon.org — extended spot data including Doppler shift and noise measurements</a:t>
            </a:r>
            <a:endParaRPr lang="en-US"/>
          </a:p>
          <a:p>
            <a:pPr lvl="2"/>
            <a:r>
              <a:rPr lang="en-US" err="1"/>
              <a:t>HamSCI</a:t>
            </a:r>
            <a:r>
              <a:rPr lang="en-US"/>
              <a:t> PSWS Database (pswsnetwork.caps.ua.edu) — used for scientific research and ionospheric analysis</a:t>
            </a:r>
            <a:endParaRPr lang="en-US"/>
          </a:p>
          <a:p>
            <a:r>
              <a:rPr lang="en-US"/>
              <a:t>Uploads happen automatically and continuously, 24/7/365</a:t>
            </a:r>
            <a:endParaRPr lang="en-US"/>
          </a:p>
          <a:p>
            <a:r>
              <a:rPr lang="en-US"/>
              <a:t>What Makes </a:t>
            </a:r>
            <a:r>
              <a:rPr lang="en-US" err="1"/>
              <a:t>WSPRDaemon</a:t>
            </a:r>
            <a:r>
              <a:rPr lang="en-US"/>
              <a:t> Reporting Different</a:t>
            </a:r>
            <a:endParaRPr lang="en-US"/>
          </a:p>
          <a:p>
            <a:pPr lvl="1"/>
            <a:r>
              <a:rPr lang="en-US"/>
              <a:t>Goes beyond standard WSPR decoding by also reporting Doppler Spread and true signal strength (Not just SNR)</a:t>
            </a:r>
            <a:endParaRPr lang="en-US"/>
          </a:p>
          <a:p>
            <a:pPr lvl="1"/>
            <a:r>
              <a:rPr lang="en-US"/>
              <a:t>Noise measurements allow diagnosis of site RF Quality</a:t>
            </a:r>
            <a:endParaRPr lang="en-US"/>
          </a:p>
        </p:txBody>
      </p:sp>
      <p:pic>
        <p:nvPicPr>
          <p:cNvPr id="5" name="Picture 4"/>
          <p:cNvPicPr>
            <a:picLocks noChangeAspect="1"/>
          </p:cNvPicPr>
          <p:nvPr/>
        </p:nvPicPr>
        <p:blipFill>
          <a:blip r:embed="rId1"/>
          <a:stretch>
            <a:fillRect/>
          </a:stretch>
        </p:blipFill>
        <p:spPr>
          <a:xfrm>
            <a:off x="8435876" y="5596446"/>
            <a:ext cx="3238952" cy="8954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Project background</a:t>
            </a:r>
            <a:endParaRPr lang="en-US"/>
          </a:p>
        </p:txBody>
      </p:sp>
      <p:sp>
        <p:nvSpPr>
          <p:cNvPr id="3" name="Content Placeholder 2"/>
          <p:cNvSpPr>
            <a:spLocks noGrp="1"/>
          </p:cNvSpPr>
          <p:nvPr>
            <p:ph idx="1"/>
          </p:nvPr>
        </p:nvSpPr>
        <p:spPr/>
        <p:txBody>
          <a:bodyPr/>
          <a:lstStyle/>
          <a:p>
            <a:r>
              <a:rPr lang="en-US"/>
              <a:t>The PSWS has driven significant scientific success — but little work has been done to make it useful for real-time amateur radio operations</a:t>
            </a:r>
            <a:endParaRPr lang="en-US"/>
          </a:p>
          <a:p>
            <a:r>
              <a:rPr lang="en-US"/>
              <a:t>This project bridges that gap by building a Contesting &amp; </a:t>
            </a:r>
            <a:r>
              <a:rPr lang="en-US" err="1"/>
              <a:t>DXing</a:t>
            </a:r>
            <a:r>
              <a:rPr lang="en-US"/>
              <a:t> Dashboard for individual PSWS nodes</a:t>
            </a:r>
            <a:endParaRPr lang="en-US"/>
          </a:p>
          <a:p>
            <a:r>
              <a:rPr lang="en-US"/>
              <a:t>A core objective of </a:t>
            </a:r>
            <a:r>
              <a:rPr lang="en-US" err="1"/>
              <a:t>HamSCI</a:t>
            </a:r>
            <a:r>
              <a:rPr lang="en-US"/>
              <a:t> is to equally benefit both the scientific and amateur radio communities</a:t>
            </a:r>
            <a:endParaRPr lang="en-US"/>
          </a:p>
          <a:p>
            <a:r>
              <a:rPr lang="en-US"/>
              <a:t>Collaborative effort between:</a:t>
            </a:r>
            <a:endParaRPr lang="en-US"/>
          </a:p>
          <a:p>
            <a:pPr lvl="1"/>
            <a:r>
              <a:rPr lang="en-US"/>
              <a:t>Frankford Radio Club (FRC) — mentor volunteers, contesting expertise, and project funding</a:t>
            </a:r>
            <a:endParaRPr lang="en-US"/>
          </a:p>
          <a:p>
            <a:pPr lvl="1"/>
            <a:r>
              <a:rPr lang="en-US"/>
              <a:t>University of Scranton W3USR — student researchers and faculty</a:t>
            </a:r>
            <a:endParaRPr lang="en-US"/>
          </a:p>
          <a:p>
            <a:pPr lvl="1"/>
            <a:r>
              <a:rPr lang="en-US" err="1"/>
              <a:t>HamSCI</a:t>
            </a:r>
            <a:r>
              <a:rPr lang="en-US"/>
              <a:t> Community — scientific guidance and network infrastructure</a:t>
            </a:r>
            <a:endParaRPr lang="en-US"/>
          </a:p>
        </p:txBody>
      </p:sp>
      <p:pic>
        <p:nvPicPr>
          <p:cNvPr id="5" name="Picture 4"/>
          <p:cNvPicPr>
            <a:picLocks noChangeAspect="1"/>
          </p:cNvPicPr>
          <p:nvPr/>
        </p:nvPicPr>
        <p:blipFill>
          <a:blip r:embed="rId1">
            <a:extLst>
              <a:ext uri="{BEBA8EAE-BF5A-486C-A8C5-ECC9F3942E4B}">
                <a14:imgProps xmlns:a14="http://schemas.microsoft.com/office/drawing/2010/main">
                  <a14:imgLayer r:embed="rId2">
                    <a14:imgEffect>
                      <a14:backgroundRemoval t="1770" b="94395" l="6616" r="94148">
                        <a14:foregroundMark x1="63359" y1="11209" x2="63359" y2="11209"/>
                        <a14:foregroundMark x1="69211" y1="7670" x2="69211" y2="7670"/>
                        <a14:foregroundMark x1="69211" y1="7670" x2="69211" y2="7670"/>
                        <a14:foregroundMark x1="70483" y1="1770" x2="70483" y2="1770"/>
                        <a14:foregroundMark x1="84733" y1="3540" x2="84733" y2="3540"/>
                        <a14:foregroundMark x1="88550" y1="17994" x2="88550" y2="17994"/>
                        <a14:foregroundMark x1="94148" y1="18584" x2="94148" y2="18584"/>
                        <a14:foregroundMark x1="43257" y1="10619" x2="43257" y2="10619"/>
                        <a14:foregroundMark x1="9415" y1="22124" x2="9415" y2="22124"/>
                        <a14:foregroundMark x1="6616" y1="17404" x2="6616" y2="17404"/>
                        <a14:foregroundMark x1="56743" y1="90560" x2="56743" y2="90560"/>
                        <a14:foregroundMark x1="56743" y1="94100" x2="56743" y2="94100"/>
                        <a14:foregroundMark x1="67939" y1="94395" x2="67939" y2="94395"/>
                        <a14:foregroundMark x1="67939" y1="94100" x2="67939" y2="94100"/>
                        <a14:foregroundMark x1="67939" y1="94100" x2="67939" y2="94100"/>
                        <a14:foregroundMark x1="67939" y1="94100" x2="67939" y2="94100"/>
                        <a14:foregroundMark x1="67939" y1="94100" x2="67939" y2="94100"/>
                        <a14:foregroundMark x1="67939" y1="94100" x2="67939" y2="94100"/>
                        <a14:foregroundMark x1="67939" y1="94100" x2="67939" y2="94100"/>
                        <a14:foregroundMark x1="67939" y1="94100" x2="67939" y2="94100"/>
                        <a14:foregroundMark x1="67939" y1="94100" x2="67939" y2="94100"/>
                      </a14:backgroundRemoval>
                    </a14:imgEffect>
                  </a14:imgLayer>
                </a14:imgProps>
              </a:ext>
            </a:extLst>
          </a:blip>
          <a:stretch>
            <a:fillRect/>
          </a:stretch>
        </p:blipFill>
        <p:spPr>
          <a:xfrm>
            <a:off x="9534418" y="4631416"/>
            <a:ext cx="2347959" cy="20253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Contesting &amp; </a:t>
            </a:r>
            <a:r>
              <a:rPr lang="en-US" err="1"/>
              <a:t>dxing</a:t>
            </a:r>
            <a:r>
              <a:rPr lang="en-US"/>
              <a:t> dashboard</a:t>
            </a:r>
            <a:endParaRPr lang="en-US"/>
          </a:p>
        </p:txBody>
      </p:sp>
      <p:sp>
        <p:nvSpPr>
          <p:cNvPr id="3" name="Content Placeholder 2"/>
          <p:cNvSpPr>
            <a:spLocks noGrp="1"/>
          </p:cNvSpPr>
          <p:nvPr>
            <p:ph idx="1"/>
          </p:nvPr>
        </p:nvSpPr>
        <p:spPr/>
        <p:txBody>
          <a:bodyPr/>
          <a:lstStyle/>
          <a:p>
            <a:r>
              <a:rPr lang="en-US"/>
              <a:t>Real-time web application built using Flask, MongoDB, and Leaflet.js</a:t>
            </a:r>
            <a:endParaRPr lang="en-US"/>
          </a:p>
          <a:p>
            <a:r>
              <a:rPr lang="en-US"/>
              <a:t>Visualizes WSPR, FT4, and FT8 spots decoded by the PSWS receiver</a:t>
            </a:r>
            <a:endParaRPr lang="en-US"/>
          </a:p>
          <a:p>
            <a:r>
              <a:rPr lang="en-US"/>
              <a:t>Two primary views for the operator:</a:t>
            </a:r>
            <a:endParaRPr lang="en-US"/>
          </a:p>
          <a:p>
            <a:pPr lvl="1"/>
            <a:r>
              <a:rPr lang="en-US"/>
              <a:t>Interactive Map View – Decoded spots with band specific color mapping</a:t>
            </a:r>
            <a:endParaRPr lang="en-US"/>
          </a:p>
          <a:p>
            <a:pPr lvl="1"/>
            <a:r>
              <a:rPr lang="en-US"/>
              <a:t>Regional Band-Opening Table – activity across 14 geographic regions for the 6 primary contesting bands</a:t>
            </a:r>
            <a:endParaRPr lang="en-US"/>
          </a:p>
          <a:p>
            <a:r>
              <a:rPr lang="en-US"/>
              <a:t>Filters spots by bands, mode, country, continent, CQ Zone, and ITU Zone</a:t>
            </a:r>
            <a:endParaRPr lang="en-US"/>
          </a:p>
          <a:p>
            <a:r>
              <a:rPr lang="en-US"/>
              <a:t>Currently in testing at W3USR and also installed at K3LR</a:t>
            </a:r>
            <a:endParaRPr lang="en-US"/>
          </a:p>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Timeline</a:t>
            </a:r>
            <a:endParaRPr lang="en-US"/>
          </a:p>
        </p:txBody>
      </p:sp>
      <p:sp>
        <p:nvSpPr>
          <p:cNvPr id="3" name="Content Placeholder 2"/>
          <p:cNvSpPr>
            <a:spLocks noGrp="1"/>
          </p:cNvSpPr>
          <p:nvPr>
            <p:ph idx="1"/>
          </p:nvPr>
        </p:nvSpPr>
        <p:spPr/>
        <p:txBody>
          <a:bodyPr>
            <a:normAutofit/>
          </a:bodyPr>
          <a:lstStyle/>
          <a:p>
            <a:r>
              <a:rPr lang="en-US"/>
              <a:t>Spring 2025</a:t>
            </a:r>
            <a:endParaRPr lang="en-US"/>
          </a:p>
          <a:p>
            <a:pPr lvl="1"/>
            <a:r>
              <a:rPr lang="en-US"/>
              <a:t>Developed an idea and presented at the 2025 </a:t>
            </a:r>
            <a:r>
              <a:rPr lang="en-US" err="1"/>
              <a:t>HamSCI</a:t>
            </a:r>
            <a:r>
              <a:rPr lang="en-US"/>
              <a:t> Conference</a:t>
            </a:r>
            <a:endParaRPr lang="en-US"/>
          </a:p>
          <a:p>
            <a:r>
              <a:rPr lang="en-US"/>
              <a:t>Summer 2025</a:t>
            </a:r>
            <a:endParaRPr lang="en-US"/>
          </a:p>
          <a:p>
            <a:pPr lvl="1"/>
            <a:r>
              <a:rPr lang="en-US"/>
              <a:t>Began development of the dashboard based off of ideas from 2025 </a:t>
            </a:r>
            <a:r>
              <a:rPr lang="en-US" err="1"/>
              <a:t>HamSCI</a:t>
            </a:r>
            <a:endParaRPr lang="en-US"/>
          </a:p>
          <a:p>
            <a:pPr lvl="1"/>
            <a:r>
              <a:rPr lang="en-US"/>
              <a:t>Installed at K3LR</a:t>
            </a:r>
            <a:endParaRPr lang="en-US"/>
          </a:p>
          <a:p>
            <a:r>
              <a:rPr lang="en-US"/>
              <a:t>Fall 2025</a:t>
            </a:r>
            <a:endParaRPr lang="en-US"/>
          </a:p>
          <a:p>
            <a:pPr lvl="1"/>
            <a:r>
              <a:rPr lang="en-US"/>
              <a:t>Continued development of dashboard with feedback from both W3USR and FRC Feedback</a:t>
            </a:r>
            <a:endParaRPr lang="en-US"/>
          </a:p>
          <a:p>
            <a:r>
              <a:rPr lang="en-US"/>
              <a:t>Spring 2026</a:t>
            </a:r>
            <a:endParaRPr lang="en-US"/>
          </a:p>
          <a:p>
            <a:pPr lvl="1"/>
            <a:r>
              <a:rPr lang="en-US"/>
              <a:t>Presented working prototype at 2026 </a:t>
            </a:r>
            <a:r>
              <a:rPr lang="en-US" err="1"/>
              <a:t>HamSCI</a:t>
            </a:r>
            <a:r>
              <a:rPr lang="en-US"/>
              <a:t> Conference</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Who am </a:t>
            </a:r>
            <a:r>
              <a:rPr lang="en-US" err="1"/>
              <a:t>i</a:t>
            </a:r>
            <a:r>
              <a:rPr lang="en-US"/>
              <a:t>?	</a:t>
            </a:r>
            <a:endParaRPr lang="en-US"/>
          </a:p>
        </p:txBody>
      </p:sp>
      <p:sp>
        <p:nvSpPr>
          <p:cNvPr id="3" name="Content Placeholder 2"/>
          <p:cNvSpPr>
            <a:spLocks noGrp="1"/>
          </p:cNvSpPr>
          <p:nvPr>
            <p:ph idx="1"/>
          </p:nvPr>
        </p:nvSpPr>
        <p:spPr/>
        <p:txBody>
          <a:bodyPr/>
          <a:lstStyle/>
          <a:p>
            <a:r>
              <a:rPr lang="en-US"/>
              <a:t>From Shohola, PA, USA</a:t>
            </a:r>
            <a:endParaRPr lang="en-US"/>
          </a:p>
          <a:p>
            <a:r>
              <a:rPr lang="en-US"/>
              <a:t>Graduated High School in 2024</a:t>
            </a:r>
            <a:endParaRPr lang="en-US"/>
          </a:p>
          <a:p>
            <a:r>
              <a:rPr lang="en-US"/>
              <a:t>Started at the University of Scranton studying Computer Engineering</a:t>
            </a:r>
            <a:endParaRPr lang="en-US"/>
          </a:p>
          <a:p>
            <a:r>
              <a:rPr lang="en-US"/>
              <a:t>Licensed in January of 2025</a:t>
            </a:r>
            <a:endParaRPr lang="en-US"/>
          </a:p>
          <a:p>
            <a:r>
              <a:rPr lang="en-US"/>
              <a:t>Started development of the dashboard soon after being licensed</a:t>
            </a:r>
            <a:endParaRPr lang="en-US"/>
          </a:p>
        </p:txBody>
      </p:sp>
      <p:pic>
        <p:nvPicPr>
          <p:cNvPr id="5" name="Picture 4"/>
          <p:cNvPicPr>
            <a:picLocks noChangeAspect="1"/>
          </p:cNvPicPr>
          <p:nvPr/>
        </p:nvPicPr>
        <p:blipFill>
          <a:blip r:embed="rId1"/>
          <a:stretch>
            <a:fillRect/>
          </a:stretch>
        </p:blipFill>
        <p:spPr>
          <a:xfrm>
            <a:off x="7821064" y="5333936"/>
            <a:ext cx="2724530" cy="9145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Requirements</a:t>
            </a:r>
            <a:endParaRPr lang="en-US"/>
          </a:p>
        </p:txBody>
      </p:sp>
      <p:sp>
        <p:nvSpPr>
          <p:cNvPr id="3" name="Content Placeholder 2"/>
          <p:cNvSpPr>
            <a:spLocks noGrp="1"/>
          </p:cNvSpPr>
          <p:nvPr>
            <p:ph idx="1"/>
          </p:nvPr>
        </p:nvSpPr>
        <p:spPr/>
        <p:txBody>
          <a:bodyPr>
            <a:normAutofit lnSpcReduction="10000"/>
          </a:bodyPr>
          <a:lstStyle/>
          <a:p>
            <a:r>
              <a:rPr lang="en-US"/>
              <a:t>Display &amp; Visualization</a:t>
            </a:r>
            <a:endParaRPr lang="en-US"/>
          </a:p>
          <a:p>
            <a:pPr lvl="1"/>
            <a:r>
              <a:rPr lang="en-US"/>
              <a:t>Real-time visualization of HF propagation conditions</a:t>
            </a:r>
            <a:endParaRPr lang="en-US"/>
          </a:p>
          <a:p>
            <a:pPr lvl="1"/>
            <a:r>
              <a:rPr lang="en-US"/>
              <a:t>Interactive world map with band-specific color-coded spot markers</a:t>
            </a:r>
            <a:endParaRPr lang="en-US"/>
          </a:p>
          <a:p>
            <a:pPr lvl="1"/>
            <a:r>
              <a:rPr lang="en-US"/>
              <a:t>Regional band-opening table across 14 geographic regions and 6 contest bands</a:t>
            </a:r>
            <a:endParaRPr lang="en-US"/>
          </a:p>
          <a:p>
            <a:r>
              <a:rPr lang="en-US"/>
              <a:t>Filtering</a:t>
            </a:r>
            <a:endParaRPr lang="en-US"/>
          </a:p>
          <a:p>
            <a:pPr lvl="1"/>
            <a:r>
              <a:rPr lang="en-US"/>
              <a:t>Filter spots by band, mode (WSPR, FT8, FT4), country, continent, CQ Zone, and ITU Zone</a:t>
            </a:r>
            <a:endParaRPr lang="en-US"/>
          </a:p>
          <a:p>
            <a:pPr lvl="1"/>
            <a:r>
              <a:rPr lang="en-US"/>
              <a:t>Configurable time window (last N minutes of spots)</a:t>
            </a:r>
            <a:endParaRPr lang="en-US"/>
          </a:p>
          <a:p>
            <a:pPr lvl="1"/>
            <a:r>
              <a:rPr lang="en-US"/>
              <a:t>Auto-reload with adjustable interval (2–30 minutes)</a:t>
            </a:r>
            <a:endParaRPr lang="en-US"/>
          </a:p>
          <a:p>
            <a:r>
              <a:rPr lang="en-US"/>
              <a:t>Operator Experience</a:t>
            </a:r>
            <a:endParaRPr lang="en-US"/>
          </a:p>
          <a:p>
            <a:pPr lvl="1"/>
            <a:r>
              <a:rPr lang="en-US"/>
              <a:t>Session-persistent filter settings across page reloads</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Requirements contd.</a:t>
            </a:r>
            <a:endParaRPr lang="en-US"/>
          </a:p>
        </p:txBody>
      </p:sp>
      <p:sp>
        <p:nvSpPr>
          <p:cNvPr id="3" name="Content Placeholder 2"/>
          <p:cNvSpPr>
            <a:spLocks noGrp="1"/>
          </p:cNvSpPr>
          <p:nvPr>
            <p:ph idx="1"/>
          </p:nvPr>
        </p:nvSpPr>
        <p:spPr/>
        <p:txBody>
          <a:bodyPr/>
          <a:lstStyle/>
          <a:p>
            <a:r>
              <a:rPr lang="en-US"/>
              <a:t>Answer key operator questions:</a:t>
            </a:r>
            <a:endParaRPr lang="en-US"/>
          </a:p>
          <a:p>
            <a:pPr lvl="1"/>
            <a:r>
              <a:rPr lang="en-US"/>
              <a:t> What bands are open, and where?</a:t>
            </a:r>
            <a:endParaRPr lang="en-US"/>
          </a:p>
          <a:p>
            <a:pPr lvl="1"/>
            <a:r>
              <a:rPr lang="en-US"/>
              <a:t>What is the current Maximum Usable Frequency (MUF)?</a:t>
            </a:r>
            <a:endParaRPr lang="en-US"/>
          </a:p>
          <a:p>
            <a:pPr lvl="1"/>
            <a:r>
              <a:rPr lang="en-US"/>
              <a:t>Which band has the most activity?</a:t>
            </a:r>
            <a:endParaRPr lang="en-US"/>
          </a:p>
          <a:p>
            <a:pPr lvl="1"/>
            <a:r>
              <a:rPr lang="en-US"/>
              <a:t>What direction are signals coming from?</a:t>
            </a:r>
            <a:endParaRPr lang="en-US"/>
          </a:p>
          <a:p>
            <a:r>
              <a:rPr lang="en-US"/>
              <a:t>Integration</a:t>
            </a:r>
            <a:endParaRPr lang="en-US"/>
          </a:p>
          <a:p>
            <a:pPr lvl="1"/>
            <a:r>
              <a:rPr lang="en-US"/>
              <a:t>Decode and ingest WSPR, FT8, FT4 spots from the local PSWS Receiver</a:t>
            </a:r>
            <a:endParaRPr lang="en-US"/>
          </a:p>
          <a:p>
            <a:pPr lvl="1"/>
            <a:r>
              <a:rPr lang="en-US"/>
              <a:t>Connect to external space weather data sources</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does the dashboard work?</a:t>
            </a:r>
            <a:endParaRPr lang="en-US"/>
          </a:p>
        </p:txBody>
      </p:sp>
      <p:sp>
        <p:nvSpPr>
          <p:cNvPr id="3" name="Content Placeholder 2"/>
          <p:cNvSpPr>
            <a:spLocks noGrp="1"/>
          </p:cNvSpPr>
          <p:nvPr>
            <p:ph idx="1"/>
          </p:nvPr>
        </p:nvSpPr>
        <p:spPr/>
        <p:txBody>
          <a:bodyPr/>
          <a:lstStyle/>
          <a:p>
            <a:r>
              <a:rPr lang="en-US"/>
              <a:t>A </a:t>
            </a:r>
            <a:r>
              <a:rPr lang="en-US" err="1"/>
              <a:t>WSPRDaemon</a:t>
            </a:r>
            <a:r>
              <a:rPr lang="en-US"/>
              <a:t> config command instructs the system to store decoded WSPR spots into a local MongoDB database</a:t>
            </a:r>
            <a:endParaRPr lang="en-US"/>
          </a:p>
          <a:p>
            <a:r>
              <a:rPr lang="en-US"/>
              <a:t>A background program continuously parses each database entry and exposes the data through a REST API in JSON format — including callsign, grid square, frequency, band, and more</a:t>
            </a:r>
            <a:endParaRPr lang="en-US"/>
          </a:p>
          <a:p>
            <a:r>
              <a:rPr lang="en-US"/>
              <a:t>Two separate APIs serve the two dashboard views, as each requires a different data structure:</a:t>
            </a:r>
            <a:endParaRPr lang="en-US"/>
          </a:p>
          <a:p>
            <a:pPr lvl="1"/>
            <a:r>
              <a:rPr lang="en-US"/>
              <a:t>Map API – feeds spot data to the Leaflet.js interactive world map</a:t>
            </a:r>
            <a:endParaRPr lang="en-US"/>
          </a:p>
          <a:p>
            <a:pPr lvl="1"/>
            <a:r>
              <a:rPr lang="en-US"/>
              <a:t>Table API – feeds spot data into the regional band opening table</a:t>
            </a:r>
            <a:endParaRPr lang="en-US"/>
          </a:p>
          <a:p>
            <a:r>
              <a:rPr lang="en-US"/>
              <a:t>A web application pulls from both APIs in real time to render the live dashboard</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Map view</a:t>
            </a:r>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1"/>
          <a:stretch>
            <a:fillRect/>
          </a:stretch>
        </p:blipFill>
        <p:spPr>
          <a:xfrm>
            <a:off x="1663002" y="1863962"/>
            <a:ext cx="8865996" cy="484844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Table view</a:t>
            </a:r>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1"/>
          <a:stretch>
            <a:fillRect/>
          </a:stretch>
        </p:blipFill>
        <p:spPr>
          <a:xfrm>
            <a:off x="5229260" y="1195754"/>
            <a:ext cx="6276939" cy="513973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Current status</a:t>
            </a:r>
            <a:endParaRPr lang="en-US"/>
          </a:p>
        </p:txBody>
      </p:sp>
      <p:sp>
        <p:nvSpPr>
          <p:cNvPr id="3" name="Content Placeholder 2"/>
          <p:cNvSpPr>
            <a:spLocks noGrp="1"/>
          </p:cNvSpPr>
          <p:nvPr>
            <p:ph idx="1"/>
          </p:nvPr>
        </p:nvSpPr>
        <p:spPr/>
        <p:txBody>
          <a:bodyPr>
            <a:normAutofit fontScale="77500" lnSpcReduction="20000"/>
          </a:bodyPr>
          <a:lstStyle/>
          <a:p>
            <a:r>
              <a:rPr lang="en-US"/>
              <a:t>Dashboard</a:t>
            </a:r>
            <a:endParaRPr lang="en-US"/>
          </a:p>
          <a:p>
            <a:pPr lvl="1"/>
            <a:r>
              <a:rPr lang="en-US"/>
              <a:t>Working prototype live at </a:t>
            </a:r>
            <a:r>
              <a:rPr lang="en-US" b="1"/>
              <a:t>uacnj.kd3ald.com</a:t>
            </a:r>
            <a:endParaRPr lang="en-US" b="1"/>
          </a:p>
          <a:p>
            <a:pPr lvl="1"/>
            <a:r>
              <a:rPr lang="en-US"/>
              <a:t>Successfully used in ARRL SSB DX Contest in March 2026</a:t>
            </a:r>
            <a:endParaRPr lang="en-US"/>
          </a:p>
          <a:p>
            <a:pPr lvl="1"/>
            <a:r>
              <a:rPr lang="en-US"/>
              <a:t>Both map and table views fully operational with real-time spot visualization</a:t>
            </a:r>
            <a:endParaRPr lang="en-US"/>
          </a:p>
          <a:p>
            <a:pPr lvl="1"/>
            <a:r>
              <a:rPr lang="en-US"/>
              <a:t>Filtering by band, mode, country, continent, CQ Zone, and ITU Zone implemented</a:t>
            </a:r>
            <a:endParaRPr lang="en-US"/>
          </a:p>
          <a:p>
            <a:r>
              <a:rPr lang="en-US"/>
              <a:t>Installation</a:t>
            </a:r>
            <a:endParaRPr lang="en-US"/>
          </a:p>
          <a:p>
            <a:pPr lvl="1"/>
            <a:r>
              <a:rPr lang="en-US"/>
              <a:t>Prototype installed and live at K3LR</a:t>
            </a:r>
            <a:endParaRPr lang="en-US"/>
          </a:p>
          <a:p>
            <a:pPr lvl="1"/>
            <a:r>
              <a:rPr lang="en-US"/>
              <a:t>Testing system operational at W3USR</a:t>
            </a:r>
            <a:endParaRPr lang="en-US"/>
          </a:p>
          <a:p>
            <a:r>
              <a:rPr lang="en-US"/>
              <a:t>Development</a:t>
            </a:r>
            <a:endParaRPr lang="en-US"/>
          </a:p>
          <a:p>
            <a:pPr lvl="1"/>
            <a:r>
              <a:rPr lang="en-US"/>
              <a:t>Core data pipeline complete — </a:t>
            </a:r>
            <a:r>
              <a:rPr lang="en-US" err="1"/>
              <a:t>WSPRDaemon</a:t>
            </a:r>
            <a:r>
              <a:rPr lang="en-US"/>
              <a:t> → MongoDB → REST API → web app</a:t>
            </a:r>
            <a:endParaRPr lang="en-US"/>
          </a:p>
          <a:p>
            <a:pPr lvl="1"/>
            <a:r>
              <a:rPr lang="en-US"/>
              <a:t>Two-API Architecture serving both map and table data</a:t>
            </a:r>
            <a:endParaRPr lang="en-US"/>
          </a:p>
          <a:p>
            <a:pPr lvl="1"/>
            <a:r>
              <a:rPr lang="en-US"/>
              <a:t>Codebase open source and publicly available at </a:t>
            </a:r>
            <a:r>
              <a:rPr lang="en-US" b="1"/>
              <a:t>github.com/</a:t>
            </a:r>
            <a:r>
              <a:rPr lang="en-US" b="1" err="1"/>
              <a:t>hamsci</a:t>
            </a:r>
            <a:r>
              <a:rPr lang="en-US" b="1"/>
              <a:t>/</a:t>
            </a:r>
            <a:r>
              <a:rPr lang="en-US" b="1" err="1"/>
              <a:t>frc_contesting</a:t>
            </a:r>
            <a:endParaRPr lang="en-US"/>
          </a:p>
          <a:p>
            <a:pPr lvl="1"/>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Future work</a:t>
            </a:r>
            <a:endParaRPr lang="en-US"/>
          </a:p>
        </p:txBody>
      </p:sp>
      <p:sp>
        <p:nvSpPr>
          <p:cNvPr id="3" name="Content Placeholder 2"/>
          <p:cNvSpPr>
            <a:spLocks noGrp="1"/>
          </p:cNvSpPr>
          <p:nvPr>
            <p:ph idx="1"/>
          </p:nvPr>
        </p:nvSpPr>
        <p:spPr/>
        <p:txBody>
          <a:bodyPr anchor="t">
            <a:normAutofit lnSpcReduction="10000"/>
          </a:bodyPr>
          <a:lstStyle/>
          <a:p>
            <a:r>
              <a:rPr lang="en-US"/>
              <a:t>Dashboard Enhancements</a:t>
            </a:r>
            <a:endParaRPr lang="en-US"/>
          </a:p>
          <a:p>
            <a:pPr lvl="1"/>
            <a:r>
              <a:rPr lang="en-US"/>
              <a:t>Develop alerting functions to notify operators of specific band openings</a:t>
            </a:r>
            <a:endParaRPr lang="en-US"/>
          </a:p>
          <a:p>
            <a:pPr lvl="1"/>
            <a:r>
              <a:rPr lang="en-US"/>
              <a:t>Integrate with external propagation sources like ITU-R HF</a:t>
            </a:r>
            <a:endParaRPr lang="en-US"/>
          </a:p>
          <a:p>
            <a:pPr lvl="1"/>
            <a:r>
              <a:rPr lang="en-US"/>
              <a:t>Explore integration with N1MM+ logger for seamless in-contest use</a:t>
            </a:r>
            <a:endParaRPr lang="en-US"/>
          </a:p>
          <a:p>
            <a:pPr lvl="1"/>
            <a:r>
              <a:rPr lang="en-US"/>
              <a:t>Expand to support multiple simultaneous PSWS receivers for broader propagation comparisons</a:t>
            </a:r>
            <a:endParaRPr lang="en-US"/>
          </a:p>
          <a:p>
            <a:pPr lvl="1"/>
            <a:r>
              <a:rPr lang="en-US"/>
              <a:t>Develop session-persistent filter settings so operators can return to preferred configurations</a:t>
            </a:r>
            <a:endParaRPr lang="en-US"/>
          </a:p>
          <a:p>
            <a:r>
              <a:rPr lang="en-US"/>
              <a:t>Deployment &amp; Testing</a:t>
            </a:r>
            <a:endParaRPr lang="en-US"/>
          </a:p>
          <a:p>
            <a:pPr lvl="1"/>
            <a:r>
              <a:rPr lang="en-US"/>
              <a:t>Install and test at volunteer contest stations</a:t>
            </a:r>
            <a:endParaRPr lang="en-US"/>
          </a:p>
          <a:p>
            <a:pPr lvl="1"/>
            <a:r>
              <a:rPr lang="en-US"/>
              <a:t>Collect and incorporate operator feedback into dashboard design</a:t>
            </a:r>
            <a:endParaRPr lang="en-US"/>
          </a:p>
          <a:p>
            <a:pPr lvl="1"/>
            <a:r>
              <a:rPr lang="en-US"/>
              <a:t>Continue use and testing during W3USR contesting operations</a:t>
            </a:r>
            <a:endParaRPr lang="en-US"/>
          </a:p>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Scientific contributions</a:t>
            </a:r>
            <a:endParaRPr lang="en-US"/>
          </a:p>
        </p:txBody>
      </p:sp>
      <p:sp>
        <p:nvSpPr>
          <p:cNvPr id="3" name="Content Placeholder 2"/>
          <p:cNvSpPr>
            <a:spLocks noGrp="1"/>
          </p:cNvSpPr>
          <p:nvPr>
            <p:ph idx="1"/>
          </p:nvPr>
        </p:nvSpPr>
        <p:spPr/>
        <p:txBody>
          <a:bodyPr anchor="ctr"/>
          <a:lstStyle/>
          <a:p>
            <a:r>
              <a:rPr lang="en-US"/>
              <a:t>Expand PSWS Network across North America</a:t>
            </a:r>
            <a:endParaRPr lang="en-US"/>
          </a:p>
          <a:p>
            <a:r>
              <a:rPr lang="en-US"/>
              <a:t>Contribute to broader understanding of localized and global HF conditions</a:t>
            </a:r>
            <a:endParaRPr lang="en-US"/>
          </a:p>
          <a:p>
            <a:r>
              <a:rPr lang="en-US"/>
              <a:t>Strengthen the bridge between amateur radio operations and space weather research</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Thank you!</a:t>
            </a:r>
            <a:endParaRPr lang="en-US"/>
          </a:p>
        </p:txBody>
      </p:sp>
      <p:sp>
        <p:nvSpPr>
          <p:cNvPr id="3" name="Content Placeholder 2"/>
          <p:cNvSpPr>
            <a:spLocks noGrp="1"/>
          </p:cNvSpPr>
          <p:nvPr>
            <p:ph idx="1"/>
          </p:nvPr>
        </p:nvSpPr>
        <p:spPr/>
        <p:txBody>
          <a:bodyPr>
            <a:normAutofit fontScale="85000" lnSpcReduction="20000"/>
          </a:bodyPr>
          <a:lstStyle/>
          <a:p>
            <a:pPr marL="0" indent="0">
              <a:buNone/>
            </a:pPr>
            <a:r>
              <a:rPr lang="en-US"/>
              <a:t>We are especially grateful for the</a:t>
            </a:r>
            <a:endParaRPr lang="en-US"/>
          </a:p>
          <a:p>
            <a:r>
              <a:rPr lang="en-US"/>
              <a:t>support of NSF Grants  AGS-2045755, AGS-2432821, AGS-2432822, AGS-2432824, and AGS-2432823, and NASA grants 80NSSC23K1322 and 80NSSC25K7026</a:t>
            </a:r>
            <a:endParaRPr lang="en-US"/>
          </a:p>
          <a:p>
            <a:r>
              <a:rPr lang="en-US"/>
              <a:t>support of Amateur Radio Digital Communication (ARDC).</a:t>
            </a:r>
            <a:endParaRPr lang="en-US"/>
          </a:p>
          <a:p>
            <a:r>
              <a:rPr lang="en-US"/>
              <a:t>amateur radio community volunteers who have contributed to </a:t>
            </a:r>
            <a:r>
              <a:rPr lang="en-US" err="1"/>
              <a:t>HamSCI</a:t>
            </a:r>
            <a:r>
              <a:rPr lang="en-US"/>
              <a:t> projects.</a:t>
            </a:r>
            <a:endParaRPr lang="en-US"/>
          </a:p>
          <a:p>
            <a:r>
              <a:rPr lang="en-US"/>
              <a:t>amateur radio community who voluntarily produced and provided the HF radio observations used in this paper, especially the operators of the Reverse Beacon Network (RBN, reversebeacon.net), the Weak Signal Propagation Reporting Network (</a:t>
            </a:r>
            <a:r>
              <a:rPr lang="en-US" err="1"/>
              <a:t>WSPRNet</a:t>
            </a:r>
            <a:r>
              <a:rPr lang="en-US"/>
              <a:t>, wsprnet.org),</a:t>
            </a:r>
            <a:br>
              <a:rPr lang="en-US"/>
            </a:br>
            <a:r>
              <a:rPr lang="en-US" err="1"/>
              <a:t>PSKReporter</a:t>
            </a:r>
            <a:r>
              <a:rPr lang="en-US"/>
              <a:t> (pskreporter.info) qrz.com, and hamcall.net.</a:t>
            </a:r>
            <a:endParaRPr lang="en-US"/>
          </a:p>
          <a:p>
            <a:r>
              <a:rPr lang="en-US"/>
              <a:t>use of the Free Open Source Software projects used in this analysis: Ubuntu Linux, python (van Rossum, 1995), matplotlib (Hunter, 2007), NumPy (Oliphant, 2007), SciPy (Jones et al., 2001), pandas (McKinney, 2010), </a:t>
            </a:r>
            <a:r>
              <a:rPr lang="en-US" err="1"/>
              <a:t>xarray</a:t>
            </a:r>
            <a:r>
              <a:rPr lang="en-US"/>
              <a:t> (Hoyer &amp; Hamman, 2017), </a:t>
            </a:r>
            <a:r>
              <a:rPr lang="en-US" err="1"/>
              <a:t>iPython</a:t>
            </a:r>
            <a:r>
              <a:rPr lang="en-US"/>
              <a:t> (Pérez &amp; Granger, 2007), and others (e.g., Millman &amp; </a:t>
            </a:r>
            <a:r>
              <a:rPr lang="en-US" err="1"/>
              <a:t>Aivazis</a:t>
            </a:r>
            <a:r>
              <a:rPr lang="en-US"/>
              <a:t>, 2011).</a:t>
            </a:r>
            <a:endParaRPr lang="en-US"/>
          </a:p>
          <a:p>
            <a:r>
              <a:rPr lang="en-US"/>
              <a:t>Ann Marie </a:t>
            </a:r>
            <a:r>
              <a:rPr lang="en-US" err="1"/>
              <a:t>Rogalcheck</a:t>
            </a:r>
            <a:r>
              <a:rPr lang="en-US"/>
              <a:t>-Frissell KC2KRQ for the </a:t>
            </a:r>
            <a:r>
              <a:rPr lang="en-US" err="1"/>
              <a:t>HamSCI</a:t>
            </a:r>
            <a:r>
              <a:rPr lang="en-US"/>
              <a:t> silhouette photograph.</a:t>
            </a:r>
            <a:endParaRPr lang="en-US"/>
          </a:p>
          <a:p>
            <a:endParaRPr lang="en-US"/>
          </a:p>
          <a:p>
            <a:endParaRPr lang="en-US"/>
          </a:p>
        </p:txBody>
      </p:sp>
      <p:pic>
        <p:nvPicPr>
          <p:cNvPr id="4" name="Picture 3" descr="Logos of HamSCI Collaborators and Funding Agencie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32249" y="5576681"/>
            <a:ext cx="5463343" cy="8375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a:t>
            </a:r>
            <a:r>
              <a:rPr lang="en-US" err="1"/>
              <a:t>hamsci</a:t>
            </a:r>
            <a:r>
              <a:rPr lang="en-US"/>
              <a:t>?</a:t>
            </a:r>
            <a:endParaRPr lang="en-US"/>
          </a:p>
        </p:txBody>
      </p:sp>
      <p:sp>
        <p:nvSpPr>
          <p:cNvPr id="3" name="Content Placeholder 2"/>
          <p:cNvSpPr>
            <a:spLocks noGrp="1"/>
          </p:cNvSpPr>
          <p:nvPr>
            <p:ph idx="1"/>
          </p:nvPr>
        </p:nvSpPr>
        <p:spPr/>
        <p:txBody>
          <a:bodyPr/>
          <a:lstStyle/>
          <a:p>
            <a:r>
              <a:rPr lang="en-US" err="1"/>
              <a:t>HamSCI</a:t>
            </a:r>
            <a:r>
              <a:rPr lang="en-US"/>
              <a:t> stands for Ham Radio Citizen Science Investigation</a:t>
            </a:r>
            <a:endParaRPr lang="en-US"/>
          </a:p>
          <a:p>
            <a:r>
              <a:rPr lang="en-US"/>
              <a:t>Citizen science initiative connecting amateur radio to space physics research </a:t>
            </a:r>
            <a:endParaRPr lang="en-US"/>
          </a:p>
          <a:p>
            <a:r>
              <a:rPr lang="en-US"/>
              <a:t>Advances scientific research through amateur radio activities </a:t>
            </a:r>
            <a:endParaRPr lang="en-US"/>
          </a:p>
          <a:p>
            <a:r>
              <a:rPr lang="en-US"/>
              <a:t>Develops new technologies to support that research </a:t>
            </a:r>
            <a:endParaRPr lang="en-US"/>
          </a:p>
          <a:p>
            <a:r>
              <a:rPr lang="en-US"/>
              <a:t>Provides educational opportunities for amateurs and the general public </a:t>
            </a:r>
            <a:endParaRPr lang="en-US"/>
          </a:p>
          <a:p>
            <a:r>
              <a:rPr lang="en-US"/>
              <a:t>Community ranges from backyard hobbyists to professional scientists </a:t>
            </a:r>
            <a:endParaRPr lang="en-US"/>
          </a:p>
          <a:p>
            <a:r>
              <a:rPr lang="en-US"/>
              <a:t>https://www.hamsci.org</a:t>
            </a:r>
            <a:endParaRPr lang="en-US"/>
          </a:p>
          <a:p>
            <a:endParaRPr lang="en-US"/>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755877" y="6129069"/>
            <a:ext cx="2122698" cy="454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Who’s behind </a:t>
            </a:r>
            <a:r>
              <a:rPr lang="en-US" err="1"/>
              <a:t>hamsci</a:t>
            </a:r>
            <a:r>
              <a:rPr lang="en-US"/>
              <a:t>?</a:t>
            </a:r>
            <a:endParaRPr lang="en-US"/>
          </a:p>
        </p:txBody>
      </p:sp>
      <p:sp>
        <p:nvSpPr>
          <p:cNvPr id="3" name="Content Placeholder 2"/>
          <p:cNvSpPr>
            <a:spLocks noGrp="1"/>
          </p:cNvSpPr>
          <p:nvPr>
            <p:ph idx="1"/>
          </p:nvPr>
        </p:nvSpPr>
        <p:spPr/>
        <p:txBody>
          <a:bodyPr/>
          <a:lstStyle/>
          <a:p>
            <a:r>
              <a:rPr lang="en-US"/>
              <a:t>Led by the University of Scranton Department of Physics and Engineering</a:t>
            </a:r>
            <a:endParaRPr lang="en-US"/>
          </a:p>
          <a:p>
            <a:r>
              <a:rPr lang="en-US"/>
              <a:t>Collaborators: Case Western Reserve, U of Alabama, NJIT, MIT Haystack Observatory, TAPR</a:t>
            </a:r>
            <a:endParaRPr lang="en-US"/>
          </a:p>
          <a:p>
            <a:r>
              <a:rPr lang="en-US"/>
              <a:t>Funded by the NSF, NASA, and ARDC</a:t>
            </a:r>
            <a:endParaRPr lang="en-US"/>
          </a:p>
          <a:p>
            <a:r>
              <a:rPr lang="en-US"/>
              <a:t>Supported by volunteer members of the amateur radio community</a:t>
            </a:r>
            <a:endParaRPr lang="en-US"/>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755877" y="6129069"/>
            <a:ext cx="2122698" cy="454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Amateur Radio for Space Science?</a:t>
            </a:r>
            <a:endParaRPr lang="en-US"/>
          </a:p>
        </p:txBody>
      </p:sp>
      <p:sp>
        <p:nvSpPr>
          <p:cNvPr id="3" name="Content Placeholder 2"/>
          <p:cNvSpPr>
            <a:spLocks noGrp="1"/>
          </p:cNvSpPr>
          <p:nvPr>
            <p:ph idx="1"/>
          </p:nvPr>
        </p:nvSpPr>
        <p:spPr/>
        <p:txBody>
          <a:bodyPr/>
          <a:lstStyle/>
          <a:p>
            <a:r>
              <a:rPr lang="en-US"/>
              <a:t>The ionosphere affects how radio waves travel</a:t>
            </a:r>
            <a:endParaRPr lang="en-US"/>
          </a:p>
          <a:p>
            <a:r>
              <a:rPr lang="en-US"/>
              <a:t>Solar events (flares, geomagnetic storms) visibly disrupt amateur radio signals</a:t>
            </a:r>
            <a:endParaRPr lang="en-US"/>
          </a:p>
          <a:p>
            <a:r>
              <a:rPr lang="en-US" err="1"/>
              <a:t>HamSCI</a:t>
            </a:r>
            <a:r>
              <a:rPr lang="en-US"/>
              <a:t> turns everyday operator observations into structured scientific data</a:t>
            </a:r>
            <a:endParaRPr lang="en-US"/>
          </a:p>
          <a:p>
            <a:r>
              <a:rPr lang="en-US"/>
              <a:t>Key research questions:</a:t>
            </a:r>
            <a:endParaRPr lang="en-US"/>
          </a:p>
          <a:p>
            <a:pPr lvl="1"/>
            <a:r>
              <a:rPr lang="en-US"/>
              <a:t>How does the ionosphere respond to space weather inputs?</a:t>
            </a:r>
            <a:endParaRPr lang="en-US"/>
          </a:p>
          <a:p>
            <a:pPr lvl="1"/>
            <a:r>
              <a:rPr lang="en-US"/>
              <a:t>What causes traveling ionospheric disturbances and Sporadic E?</a:t>
            </a:r>
            <a:endParaRPr lang="en-US"/>
          </a:p>
          <a:p>
            <a:pPr lvl="1"/>
            <a:r>
              <a:rPr lang="en-US"/>
              <a:t>How do solar events affect radio propagation?</a:t>
            </a:r>
            <a:endParaRPr lang="en-US"/>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755877" y="6129069"/>
            <a:ext cx="2122698" cy="454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a personal space weather station?</a:t>
            </a:r>
            <a:endParaRPr lang="en-US"/>
          </a:p>
        </p:txBody>
      </p:sp>
      <p:sp>
        <p:nvSpPr>
          <p:cNvPr id="3" name="Content Placeholder 2"/>
          <p:cNvSpPr>
            <a:spLocks noGrp="1"/>
          </p:cNvSpPr>
          <p:nvPr>
            <p:ph idx="1"/>
          </p:nvPr>
        </p:nvSpPr>
        <p:spPr/>
        <p:txBody>
          <a:bodyPr/>
          <a:lstStyle/>
          <a:p>
            <a:r>
              <a:rPr lang="en-US" err="1"/>
              <a:t>HamSCI's</a:t>
            </a:r>
            <a:r>
              <a:rPr lang="en-US"/>
              <a:t> flagship distributed instrument network</a:t>
            </a:r>
            <a:endParaRPr lang="en-US"/>
          </a:p>
          <a:p>
            <a:r>
              <a:rPr lang="en-US"/>
              <a:t>Low cost ($100–$1,000), deployable by citizen scientists and educators</a:t>
            </a:r>
            <a:endParaRPr lang="en-US"/>
          </a:p>
          <a:p>
            <a:r>
              <a:rPr lang="en-US"/>
              <a:t>Individual station data aggregated into a central research database</a:t>
            </a:r>
            <a:endParaRPr lang="en-US"/>
          </a:p>
          <a:p>
            <a:r>
              <a:rPr lang="en-US"/>
              <a:t>Instruments include GRAPE Doppler Monitors, WSPR receivers, and ground magnetometers</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does the </a:t>
            </a:r>
            <a:r>
              <a:rPr lang="en-US" err="1"/>
              <a:t>psws</a:t>
            </a:r>
            <a:r>
              <a:rPr lang="en-US"/>
              <a:t> work?</a:t>
            </a:r>
            <a:endParaRPr lang="en-US"/>
          </a:p>
        </p:txBody>
      </p:sp>
      <p:sp>
        <p:nvSpPr>
          <p:cNvPr id="3" name="Content Placeholder 2"/>
          <p:cNvSpPr>
            <a:spLocks noGrp="1"/>
          </p:cNvSpPr>
          <p:nvPr>
            <p:ph idx="1"/>
          </p:nvPr>
        </p:nvSpPr>
        <p:spPr>
          <a:xfrm>
            <a:off x="685801" y="1604433"/>
            <a:ext cx="10131425" cy="3649133"/>
          </a:xfrm>
        </p:spPr>
        <p:txBody>
          <a:bodyPr/>
          <a:lstStyle/>
          <a:p>
            <a:r>
              <a:rPr lang="en-US"/>
              <a:t>Antenna(s) capture HF signals across the 0.3–30 MHz range</a:t>
            </a:r>
            <a:endParaRPr lang="en-US"/>
          </a:p>
          <a:p>
            <a:r>
              <a:rPr lang="en-US"/>
              <a:t>Signals feed into an RX-888 </a:t>
            </a:r>
            <a:r>
              <a:rPr lang="en-US" err="1"/>
              <a:t>MkII</a:t>
            </a:r>
            <a:r>
              <a:rPr lang="en-US"/>
              <a:t> software-defined radio (SDR)</a:t>
            </a:r>
            <a:endParaRPr lang="en-US"/>
          </a:p>
          <a:p>
            <a:r>
              <a:rPr lang="en-US"/>
              <a:t>A mini PC runs KA9Q Radio and </a:t>
            </a:r>
            <a:r>
              <a:rPr lang="en-US" err="1"/>
              <a:t>WSPRDaemon</a:t>
            </a:r>
            <a:r>
              <a:rPr lang="en-US"/>
              <a:t> software to decode signals</a:t>
            </a:r>
            <a:endParaRPr lang="en-US"/>
          </a:p>
          <a:p>
            <a:r>
              <a:rPr lang="en-US"/>
              <a:t>A GNSS-disciplined oscillator ensures precise frequency timing</a:t>
            </a:r>
            <a:endParaRPr lang="en-US"/>
          </a:p>
          <a:p>
            <a:r>
              <a:rPr lang="en-US"/>
              <a:t>Decoded data (WSPR, FT8, FT4 spots) is sent to a central aggregation database</a:t>
            </a:r>
            <a:endParaRPr lang="en-US"/>
          </a:p>
          <a:p>
            <a:r>
              <a:rPr lang="en-US"/>
              <a:t>Data is used for both space science research and real-time amateur radio operations</a:t>
            </a:r>
            <a:endParaRPr lang="en-US"/>
          </a:p>
        </p:txBody>
      </p:sp>
      <p:pic>
        <p:nvPicPr>
          <p:cNvPr id="8" name="Picture 7"/>
          <p:cNvPicPr>
            <a:picLocks noChangeAspect="1"/>
          </p:cNvPicPr>
          <p:nvPr/>
        </p:nvPicPr>
        <p:blipFill>
          <a:blip r:embed="rId1"/>
          <a:stretch>
            <a:fillRect/>
          </a:stretch>
        </p:blipFill>
        <p:spPr>
          <a:xfrm>
            <a:off x="2930013" y="4683679"/>
            <a:ext cx="5872315" cy="21743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PSWS Layout</a:t>
            </a:r>
            <a:endParaRPr lang="en-US"/>
          </a:p>
        </p:txBody>
      </p:sp>
      <p:pic>
        <p:nvPicPr>
          <p:cNvPr id="5" name="Content Placeholder 4"/>
          <p:cNvPicPr>
            <a:picLocks noGrp="1" noChangeAspect="1"/>
          </p:cNvPicPr>
          <p:nvPr>
            <p:ph idx="1"/>
          </p:nvPr>
        </p:nvPicPr>
        <p:blipFill>
          <a:blip r:embed="rId1"/>
          <a:stretch>
            <a:fillRect/>
          </a:stretch>
        </p:blipFill>
        <p:spPr>
          <a:xfrm>
            <a:off x="2169409" y="1956603"/>
            <a:ext cx="5479245" cy="36496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KA9Q-Radio &amp; </a:t>
            </a:r>
            <a:r>
              <a:rPr lang="en-US" err="1"/>
              <a:t>wsprdaemon</a:t>
            </a:r>
            <a:endParaRPr lang="en-US"/>
          </a:p>
        </p:txBody>
      </p:sp>
      <p:sp>
        <p:nvSpPr>
          <p:cNvPr id="3" name="Content Placeholder 2"/>
          <p:cNvSpPr>
            <a:spLocks noGrp="1"/>
          </p:cNvSpPr>
          <p:nvPr>
            <p:ph idx="1"/>
          </p:nvPr>
        </p:nvSpPr>
        <p:spPr/>
        <p:txBody>
          <a:bodyPr>
            <a:normAutofit fontScale="92500" lnSpcReduction="10000"/>
          </a:bodyPr>
          <a:lstStyle/>
          <a:p>
            <a:r>
              <a:rPr lang="en-US"/>
              <a:t>KA9Q-Radio</a:t>
            </a:r>
            <a:endParaRPr lang="en-US"/>
          </a:p>
          <a:p>
            <a:pPr lvl="1"/>
            <a:r>
              <a:rPr lang="en-US"/>
              <a:t>Open-source Linux SDR software developed by Phil Karn (KA9Q)</a:t>
            </a:r>
            <a:endParaRPr lang="en-US"/>
          </a:p>
          <a:p>
            <a:pPr lvl="1"/>
            <a:r>
              <a:rPr lang="en-US"/>
              <a:t>Uses fast convolution and IP multicasting to digitally </a:t>
            </a:r>
            <a:r>
              <a:rPr lang="en-US" err="1"/>
              <a:t>downconvert</a:t>
            </a:r>
            <a:r>
              <a:rPr lang="en-US"/>
              <a:t> and demodulate hundreds of simultaneous channels from hardware like the RX-888</a:t>
            </a:r>
            <a:endParaRPr lang="en-US"/>
          </a:p>
          <a:p>
            <a:pPr lvl="1"/>
            <a:r>
              <a:rPr lang="en-US"/>
              <a:t>Runs as a background service — no graphical interface needed</a:t>
            </a:r>
            <a:endParaRPr lang="en-US"/>
          </a:p>
          <a:p>
            <a:pPr lvl="1"/>
            <a:r>
              <a:rPr lang="en-US"/>
              <a:t>Feeds processed signal data to downstream applications like </a:t>
            </a:r>
            <a:r>
              <a:rPr lang="en-US" err="1"/>
              <a:t>WSPRDaemon</a:t>
            </a:r>
            <a:endParaRPr lang="en-US"/>
          </a:p>
          <a:p>
            <a:r>
              <a:rPr lang="en-US" err="1"/>
              <a:t>WSPRDaemon</a:t>
            </a:r>
            <a:endParaRPr lang="en-US"/>
          </a:p>
          <a:p>
            <a:pPr lvl="1"/>
            <a:r>
              <a:rPr lang="en-US"/>
              <a:t>A robust Linux service for decoding WSPR and FST4W spots from SDR receivers </a:t>
            </a:r>
            <a:endParaRPr lang="en-US"/>
          </a:p>
          <a:p>
            <a:pPr lvl="1"/>
            <a:r>
              <a:rPr lang="en-US"/>
              <a:t>Capable of measuring Doppler shift while receiving multiple standard frequency stations simultaneously, and decoding WSPR/FST4W digital mode signals </a:t>
            </a:r>
            <a:endParaRPr lang="en-US"/>
          </a:p>
          <a:p>
            <a:pPr lvl="1"/>
            <a:r>
              <a:rPr lang="en-US"/>
              <a:t>Among the top spotting systems globally — collectively reporting around 33% of the 7+ million daily spots at wsprnet.org</a:t>
            </a:r>
            <a:endParaRPr lang="en-US"/>
          </a:p>
        </p:txBody>
      </p:sp>
      <p:pic>
        <p:nvPicPr>
          <p:cNvPr id="614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321567" y="5200650"/>
            <a:ext cx="1381125" cy="133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CC4F44-154A-4E67-B129-1B5389E9F993}">
  <ds:schemaRefs/>
</ds:datastoreItem>
</file>

<file path=customXml/itemProps2.xml><?xml version="1.0" encoding="utf-8"?>
<ds:datastoreItem xmlns:ds="http://schemas.openxmlformats.org/officeDocument/2006/customXml" ds:itemID="{AB5FFD32-E0A8-4E83-80B3-20612105D9EB}">
  <ds:schemaRefs/>
</ds:datastoreItem>
</file>

<file path=customXml/itemProps3.xml><?xml version="1.0" encoding="utf-8"?>
<ds:datastoreItem xmlns:ds="http://schemas.openxmlformats.org/officeDocument/2006/customXml" ds:itemID="{E6953E32-00D6-4FFB-AD6B-B2091BB3289C}">
  <ds:schemaRefs/>
</ds:datastoreItem>
</file>

<file path=docProps/app.xml><?xml version="1.0" encoding="utf-8"?>
<Properties xmlns="http://schemas.openxmlformats.org/officeDocument/2006/extended-properties" xmlns:vt="http://schemas.openxmlformats.org/officeDocument/2006/docPropsVTypes">
  <Template>SARL-Presentation-OR</Template>
  <TotalTime>0</TotalTime>
  <Words>11464</Words>
  <Application>WPS Presentation</Application>
  <PresentationFormat>Widescreen</PresentationFormat>
  <Paragraphs>268</Paragraphs>
  <Slides>28</Slides>
  <Notes>18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28</vt:i4>
      </vt:variant>
    </vt:vector>
  </HeadingPairs>
  <TitlesOfParts>
    <vt:vector size="39" baseType="lpstr">
      <vt:lpstr>Arial</vt:lpstr>
      <vt:lpstr>SimSun</vt:lpstr>
      <vt:lpstr>Wingdings</vt:lpstr>
      <vt:lpstr>Arial</vt:lpstr>
      <vt:lpstr>Calibri Light</vt:lpstr>
      <vt:lpstr>Calibri</vt:lpstr>
      <vt:lpstr>Microsoft YaHei</vt:lpstr>
      <vt:lpstr>Arial Unicode MS</vt:lpstr>
      <vt:lpstr>Aptos</vt:lpstr>
      <vt:lpstr>Segoe UI</vt:lpstr>
      <vt:lpstr>Celestial</vt:lpstr>
      <vt:lpstr>Sarl national technical symposium 2026 </vt:lpstr>
      <vt:lpstr>Who am i?	</vt:lpstr>
      <vt:lpstr>What is hamsci?</vt:lpstr>
      <vt:lpstr>Who’s behind hamsci?</vt:lpstr>
      <vt:lpstr>Why Amateur Radio for Space Science?</vt:lpstr>
      <vt:lpstr>What is a personal space weather station?</vt:lpstr>
      <vt:lpstr>How does the psws work?</vt:lpstr>
      <vt:lpstr>PSWS Layout</vt:lpstr>
      <vt:lpstr> KA9Q-Radio &amp; wsprdaemon</vt:lpstr>
      <vt:lpstr>PSWS installation</vt:lpstr>
      <vt:lpstr>PSWS Installation contd.</vt:lpstr>
      <vt:lpstr>RX888 Modification</vt:lpstr>
      <vt:lpstr>Antennas &amp; leo bodnar</vt:lpstr>
      <vt:lpstr>KA9Q-Web</vt:lpstr>
      <vt:lpstr>PSWS WEBSDR (ka9q-Web)</vt:lpstr>
      <vt:lpstr>PSWS Reporting</vt:lpstr>
      <vt:lpstr>Project background</vt:lpstr>
      <vt:lpstr>Contesting &amp; dxing dashboard</vt:lpstr>
      <vt:lpstr>Timeline</vt:lpstr>
      <vt:lpstr>Requirements</vt:lpstr>
      <vt:lpstr>Requirements contd.</vt:lpstr>
      <vt:lpstr>How does the dashboard work?</vt:lpstr>
      <vt:lpstr>Map view</vt:lpstr>
      <vt:lpstr>Table view</vt:lpstr>
      <vt:lpstr>Current status</vt:lpstr>
      <vt:lpstr>Future work</vt:lpstr>
      <vt:lpstr>Scientific contributions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Owen J. Ruzanski</dc:creator>
  <cp:lastModifiedBy>hans</cp:lastModifiedBy>
  <cp:revision>3</cp:revision>
  <dcterms:created xsi:type="dcterms:W3CDTF">2026-04-07T23:25:00Z</dcterms:created>
  <dcterms:modified xsi:type="dcterms:W3CDTF">2026-04-18T09:26:46Z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41A8A4F1F05247F482B727785BC13C8F_13</vt:lpwstr>
  </property>
  <property fmtid="{D5CDD505-2E9C-101B-9397-08002B2CF9AE}" pid="4" name="KSOProductBuildVer">
    <vt:lpwstr>1033-12.1.0.25242</vt:lpwstr>
  </property>
</Properties>
</file>