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Lst>
  <p:sldSz cy="5143500" cx="9144000"/>
  <p:notesSz cx="6858000" cy="9144000"/>
  <p:embeddedFontLst>
    <p:embeddedFont>
      <p:font typeface="Nunito"/>
      <p:regular r:id="rId66"/>
      <p:bold r:id="rId67"/>
      <p:italic r:id="rId68"/>
      <p:boldItalic r:id="rId6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DD8300E-A0CC-4B82-9D7E-B81D39FF80F0}">
  <a:tblStyle styleId="{2DD8300E-A0CC-4B82-9D7E-B81D39FF80F0}" styleName="Table_0">
    <a:wholeTbl>
      <a:tcTxStyle>
        <a:font>
          <a:latin typeface="Arial"/>
          <a:ea typeface="Arial"/>
          <a:cs typeface="Arial"/>
        </a:font>
        <a:srgbClr val="000000"/>
      </a:tcTxStyle>
      <a:tcStyle>
        <a:tcBdr>
          <a:left>
            <a:ln cap="flat" cmpd="sng" w="6350">
              <a:solidFill>
                <a:srgbClr val="000000"/>
              </a:solidFill>
              <a:prstDash val="solid"/>
              <a:round/>
              <a:headEnd len="sm" w="sm" type="none"/>
              <a:tailEnd len="sm" w="sm" type="none"/>
            </a:ln>
          </a:left>
          <a:right>
            <a:ln cap="flat" cmpd="sng" w="6350">
              <a:solidFill>
                <a:srgbClr val="000000"/>
              </a:solidFill>
              <a:prstDash val="solid"/>
              <a:round/>
              <a:headEnd len="sm" w="sm" type="none"/>
              <a:tailEnd len="sm" w="sm" type="none"/>
            </a:ln>
          </a:right>
          <a:top>
            <a:ln cap="flat" cmpd="sng" w="6350">
              <a:solidFill>
                <a:srgbClr val="000000"/>
              </a:solidFill>
              <a:prstDash val="solid"/>
              <a:round/>
              <a:headEnd len="sm" w="sm" type="none"/>
              <a:tailEnd len="sm" w="sm" type="none"/>
            </a:ln>
          </a:top>
          <a:bottom>
            <a:ln cap="flat" cmpd="sng" w="6350">
              <a:solidFill>
                <a:srgbClr val="000000"/>
              </a:solidFill>
              <a:prstDash val="solid"/>
              <a:round/>
              <a:headEnd len="sm" w="sm" type="none"/>
              <a:tailEnd len="sm" w="sm" type="none"/>
            </a:ln>
          </a:bottom>
          <a:insideH>
            <a:ln cap="flat" cmpd="sng" w="6350">
              <a:solidFill>
                <a:srgbClr val="000000"/>
              </a:solidFill>
              <a:prstDash val="solid"/>
              <a:round/>
              <a:headEnd len="sm" w="sm" type="none"/>
              <a:tailEnd len="sm" w="sm" type="none"/>
            </a:ln>
          </a:insideH>
          <a:insideV>
            <a:ln cap="flat" cmpd="sng" w="635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slide" Target="slides/slide58.xml"/><Relationship Id="rId63" Type="http://schemas.openxmlformats.org/officeDocument/2006/relationships/slide" Target="slides/slide57.xml"/><Relationship Id="rId22" Type="http://schemas.openxmlformats.org/officeDocument/2006/relationships/slide" Target="slides/slide16.xml"/><Relationship Id="rId66" Type="http://schemas.openxmlformats.org/officeDocument/2006/relationships/font" Target="fonts/Nunito-regular.fntdata"/><Relationship Id="rId21" Type="http://schemas.openxmlformats.org/officeDocument/2006/relationships/slide" Target="slides/slide15.xml"/><Relationship Id="rId65" Type="http://schemas.openxmlformats.org/officeDocument/2006/relationships/slide" Target="slides/slide59.xml"/><Relationship Id="rId24" Type="http://schemas.openxmlformats.org/officeDocument/2006/relationships/slide" Target="slides/slide18.xml"/><Relationship Id="rId68" Type="http://schemas.openxmlformats.org/officeDocument/2006/relationships/font" Target="fonts/Nunito-italic.fntdata"/><Relationship Id="rId23" Type="http://schemas.openxmlformats.org/officeDocument/2006/relationships/slide" Target="slides/slide17.xml"/><Relationship Id="rId67" Type="http://schemas.openxmlformats.org/officeDocument/2006/relationships/font" Target="fonts/Nunito-bold.fntdata"/><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font" Target="fonts/Nunito-boldItalic.fntdata"/><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mateur.sondehub.org/" TargetMode="Externa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d4562df8d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3d4562df8d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ce33767331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3ce33767331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ce33767331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3ce33767331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3ce3376733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3ce3376733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GB"/>
              <a:t>In WSPR protocol encoding, the original 50-bit message is first passed through a convolutional encoder with rate ½ and constraint length 32, where each input bit is converted into two output bits using generator polynomials applied to a 32-bit shift register, meaning every output depends on the current bit and the previous 31 bits; this long memory spreads the information across the stream and provides strong redundancy, allowing powerful error correction at the receiver using algorithms such as Viterbi decoding. The encoded bitstream is then interleaved, rearranging the order of bits so that burst errors from fading or interference are dispersed rather than clustered, improving decoding reliability. A known synchronization vector is then combined with the data to provide a reference for precise time and frequency alignment at the receiver. The final result is mapped into 162 symbols, which are transmitted using a very narrowband modulation scheme optimized for extremely weak signals, enabling reliable decoding well below the noise floor.</a:t>
            </a:r>
            <a:endParaRPr/>
          </a:p>
          <a:p>
            <a:pPr indent="0" lvl="0" marL="0" rtl="0" algn="l">
              <a:spcBef>
                <a:spcPts val="120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3d35b217f44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3d35b217f44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3cfc0ad2061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3cfc0ad2061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3d35b217f44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3d35b217f44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3cfc0ad2061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3cfc0ad2061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3cfc0ad2061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3cfc0ad2061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3cfc0ad2061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3cfc0ad2061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3cfc0ad2061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3cfc0ad2061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ce33767331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3ce33767331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ce3376733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3ce3376733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cede887b7c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3cede887b7c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3d3695f9de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3d3695f9de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3cfc0ad2061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3cfc0ad2061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3cfc0ad2061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3cfc0ad2061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d022a067d7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3d022a067d7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d022a067d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3d022a067d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3d39aebc83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3d39aebc83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3cfc0ad2061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3cfc0ad2061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3d4562df8d0_1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3d4562df8d0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810a8b82d4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3810a8b82d4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GB">
                <a:solidFill>
                  <a:schemeClr val="dk1"/>
                </a:solidFill>
              </a:rPr>
              <a:t>On Saturday 16th August 2025, Stewart ZR1WT in conjunction with the Eden Radio Club ZS1ERZ successfully launched a high altitude pico balloon, ZS1ERZ-12 (channel 24), with a WSPR beacon as the payload from the Ystervark Point Lighthouse as part of ILLW (international lighthouse and lightship weekend).</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3cfc0ad2061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9" name="Google Shape;319;g3cfc0ad2061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cfc0ad2061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3cfc0ad2061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3cfc0ad2061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3cfc0ad2061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3cfc0ad2061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3cfc0ad2061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3cfc0ad2061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3cfc0ad2061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cfc0ad2061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3cfc0ad2061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3970f0a36cc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3970f0a36cc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3cfc0ad2061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3cfc0ad2061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3cfc0ad2061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8" name="Google Shape;388;g3cfc0ad2061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813e86042e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3813e86042e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810a8b82d4_0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3810a8b82d4_0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3cfc0ad2061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3cfc0ad2061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396cb406645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7" name="Google Shape;407;g396cb406645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38153fd67f7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4" name="Google Shape;414;g38153fd67f7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https://amateur.sondehub.org/</a:t>
            </a:r>
            <a:endParaRPr/>
          </a:p>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3cfc0ad2061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1" name="Google Shape;421;g3cfc0ad2061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3cfc0ad2061_0_1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3cfc0ad2061_0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3cfc0ad2061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3" name="Google Shape;433;g3cfc0ad2061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3cfc0ad2061_0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3cfc0ad2061_0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396cb406645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5" name="Google Shape;445;g396cb406645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3cfc0ad2061_0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2" name="Google Shape;452;g3cfc0ad2061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3cfc0ad2061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9" name="Google Shape;459;g3cfc0ad2061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3810a8b82d4_0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3810a8b82d4_0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WSPR - Weak Signal </a:t>
            </a:r>
            <a:r>
              <a:rPr lang="en-GB"/>
              <a:t>Propagation</a:t>
            </a:r>
            <a:r>
              <a:rPr lang="en-GB"/>
              <a:t> Reporter</a:t>
            </a:r>
            <a:endParaRPr/>
          </a:p>
          <a:p>
            <a:pPr indent="0" lvl="0" marL="0" rtl="0" algn="l">
              <a:spcBef>
                <a:spcPts val="0"/>
              </a:spcBef>
              <a:spcAft>
                <a:spcPts val="0"/>
              </a:spcAft>
              <a:buNone/>
            </a:pPr>
            <a:r>
              <a:rPr lang="en-GB"/>
              <a:t>10m - 28.126MHz</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396cb406645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5" name="Google Shape;465;g396cb406645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3cfc0ad2061_0_1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2" name="Google Shape;472;g3cfc0ad2061_0_1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g3cfc0ad2061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9" name="Google Shape;479;g3cfc0ad2061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38153fd67f7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6" name="Google Shape;486;g38153fd67f7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38153fd67f7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2" name="Google Shape;492;g38153fd67f7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3d42554a467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7" name="Google Shape;497;g3d42554a467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3cc26e138ed_1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5" name="Google Shape;505;g3cc26e138ed_1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g3d4562df8d0_1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1" name="Google Shape;511;g3d4562df8d0_1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3d4562df8d0_1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7" name="Google Shape;517;g3d4562df8d0_1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g3d4562df8d0_1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3" name="Google Shape;523;g3d4562df8d0_1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3813e86042e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3813e86042e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cc26e138ed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3cc26e138ed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810a8b82d4_0_1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3810a8b82d4_0_1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3d4562df8d0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3d4562df8d0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accent6"/>
        </a:solidFill>
      </p:bgPr>
    </p:bg>
    <p:spTree>
      <p:nvGrpSpPr>
        <p:cNvPr id="9"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509632"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255200"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1159826"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905395"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7279439"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6917201"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 name="Google Shape;34;p2"/>
          <p:cNvSpPr txBox="1"/>
          <p:nvPr>
            <p:ph type="ctrTitle"/>
          </p:nvPr>
        </p:nvSpPr>
        <p:spPr>
          <a:xfrm>
            <a:off x="1858703" y="1822833"/>
            <a:ext cx="5361300" cy="14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35" name="Google Shape;35;p2"/>
          <p:cNvSpPr txBox="1"/>
          <p:nvPr>
            <p:ph idx="1" type="subTitle"/>
          </p:nvPr>
        </p:nvSpPr>
        <p:spPr>
          <a:xfrm>
            <a:off x="1858700" y="3413158"/>
            <a:ext cx="5361300" cy="52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p:txBody>
      </p:sp>
      <p:sp>
        <p:nvSpPr>
          <p:cNvPr id="36" name="Google Shape;36;p2"/>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3"/>
        </a:solidFill>
      </p:bgPr>
    </p:bg>
    <p:spTree>
      <p:nvGrpSpPr>
        <p:cNvPr id="109"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1"/>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1"/>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1"/>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1"/>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9" name="Google Shape;119;p11"/>
          <p:cNvSpPr txBox="1"/>
          <p:nvPr>
            <p:ph hasCustomPrompt="1" type="title"/>
          </p:nvPr>
        </p:nvSpPr>
        <p:spPr>
          <a:xfrm>
            <a:off x="1385850" y="1383850"/>
            <a:ext cx="6372300" cy="13797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p:nvPr>
            <p:ph idx="1" type="body"/>
          </p:nvPr>
        </p:nvSpPr>
        <p:spPr>
          <a:xfrm>
            <a:off x="1385850" y="2863850"/>
            <a:ext cx="6372300" cy="641100"/>
          </a:xfrm>
          <a:prstGeom prst="rect">
            <a:avLst/>
          </a:prstGeom>
        </p:spPr>
        <p:txBody>
          <a:bodyPr anchorCtr="0" anchor="t" bIns="91425" lIns="91425" spcFirstLastPara="1" rIns="91425" wrap="square" tIns="91425">
            <a:normAutofit/>
          </a:bodyPr>
          <a:lstStyle>
            <a:lvl1pPr indent="-311150" lvl="0" marL="457200" algn="ctr">
              <a:spcBef>
                <a:spcPts val="0"/>
              </a:spcBef>
              <a:spcAft>
                <a:spcPts val="0"/>
              </a:spcAft>
              <a:buSzPts val="1300"/>
              <a:buChar char="●"/>
              <a:defRPr/>
            </a:lvl1pPr>
            <a:lvl2pPr indent="-298450" lvl="1" marL="914400" algn="ctr">
              <a:spcBef>
                <a:spcPts val="0"/>
              </a:spcBef>
              <a:spcAft>
                <a:spcPts val="0"/>
              </a:spcAft>
              <a:buSzPts val="1100"/>
              <a:buChar char="○"/>
              <a:defRPr/>
            </a:lvl2pPr>
            <a:lvl3pPr indent="-298450" lvl="2" marL="1371600" algn="ctr">
              <a:spcBef>
                <a:spcPts val="0"/>
              </a:spcBef>
              <a:spcAft>
                <a:spcPts val="0"/>
              </a:spcAft>
              <a:buSzPts val="1100"/>
              <a:buChar char="■"/>
              <a:defRPr/>
            </a:lvl3pPr>
            <a:lvl4pPr indent="-298450" lvl="3" marL="1828800" algn="ctr">
              <a:spcBef>
                <a:spcPts val="0"/>
              </a:spcBef>
              <a:spcAft>
                <a:spcPts val="0"/>
              </a:spcAft>
              <a:buSzPts val="1100"/>
              <a:buChar char="●"/>
              <a:defRPr/>
            </a:lvl4pPr>
            <a:lvl5pPr indent="-298450" lvl="4" marL="2286000" algn="ctr">
              <a:spcBef>
                <a:spcPts val="0"/>
              </a:spcBef>
              <a:spcAft>
                <a:spcPts val="0"/>
              </a:spcAft>
              <a:buSzPts val="1100"/>
              <a:buChar char="○"/>
              <a:defRPr/>
            </a:lvl5pPr>
            <a:lvl6pPr indent="-298450" lvl="5" marL="2743200" algn="ctr">
              <a:spcBef>
                <a:spcPts val="0"/>
              </a:spcBef>
              <a:spcAft>
                <a:spcPts val="0"/>
              </a:spcAft>
              <a:buSzPts val="1100"/>
              <a:buChar char="■"/>
              <a:defRPr/>
            </a:lvl6pPr>
            <a:lvl7pPr indent="-298450" lvl="6" marL="3200400" algn="ctr">
              <a:spcBef>
                <a:spcPts val="0"/>
              </a:spcBef>
              <a:spcAft>
                <a:spcPts val="0"/>
              </a:spcAft>
              <a:buSzPts val="1100"/>
              <a:buChar char="●"/>
              <a:defRPr/>
            </a:lvl7pPr>
            <a:lvl8pPr indent="-298450" lvl="7" marL="3657600" algn="ctr">
              <a:spcBef>
                <a:spcPts val="0"/>
              </a:spcBef>
              <a:spcAft>
                <a:spcPts val="0"/>
              </a:spcAft>
              <a:buSzPts val="1100"/>
              <a:buChar char="○"/>
              <a:defRPr/>
            </a:lvl8pPr>
            <a:lvl9pPr indent="-298450" lvl="8" marL="4114800" algn="ctr">
              <a:spcBef>
                <a:spcPts val="0"/>
              </a:spcBef>
              <a:spcAft>
                <a:spcPts val="0"/>
              </a:spcAft>
              <a:buSzPts val="1100"/>
              <a:buChar char="■"/>
              <a:defRPr/>
            </a:lvl9pPr>
          </a:lstStyle>
          <a:p/>
        </p:txBody>
      </p:sp>
      <p:sp>
        <p:nvSpPr>
          <p:cNvPr id="121" name="Google Shape;121;p11"/>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2" name="Shape 122"/>
        <p:cNvGrpSpPr/>
        <p:nvPr/>
      </p:nvGrpSpPr>
      <p:grpSpPr>
        <a:xfrm>
          <a:off x="0" y="0"/>
          <a:ext cx="0" cy="0"/>
          <a:chOff x="0" y="0"/>
          <a:chExt cx="0" cy="0"/>
        </a:xfrm>
      </p:grpSpPr>
      <p:sp>
        <p:nvSpPr>
          <p:cNvPr id="123" name="Google Shape;123;p12"/>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3"/>
        </a:solidFill>
      </p:bgPr>
    </p:bg>
    <p:spTree>
      <p:nvGrpSpPr>
        <p:cNvPr id="37"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3"/>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3"/>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 name="Google Shape;47;p3"/>
          <p:cNvSpPr txBox="1"/>
          <p:nvPr>
            <p:ph type="title"/>
          </p:nvPr>
        </p:nvSpPr>
        <p:spPr>
          <a:xfrm>
            <a:off x="1888684" y="1746100"/>
            <a:ext cx="5377500" cy="16461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p:txBody>
      </p:sp>
      <p:sp>
        <p:nvSpPr>
          <p:cNvPr id="48" name="Google Shape;48;p3"/>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solidFill>
          <a:schemeClr val="dk2"/>
        </a:solidFill>
      </p:bgPr>
    </p:bg>
    <p:spTree>
      <p:nvGrpSpPr>
        <p:cNvPr id="49"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4"/>
          <p:cNvSpPr txBox="1"/>
          <p:nvPr>
            <p:ph type="title"/>
          </p:nvPr>
        </p:nvSpPr>
        <p:spPr>
          <a:xfrm>
            <a:off x="819150" y="596100"/>
            <a:ext cx="7505700" cy="741900"/>
          </a:xfrm>
          <a:prstGeom prst="rect">
            <a:avLst/>
          </a:prstGeom>
        </p:spPr>
        <p:txBody>
          <a:bodyPr anchorCtr="0" anchor="t" bIns="91425" lIns="91425" spcFirstLastPara="1" rIns="91425" wrap="square" tIns="91425">
            <a:normAutofit/>
          </a:bodyPr>
          <a:lstStyle>
            <a:lvl1pPr lvl="0">
              <a:lnSpc>
                <a:spcPct val="115000"/>
              </a:lnSpc>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54" name="Google Shape;54;p4"/>
          <p:cNvSpPr txBox="1"/>
          <p:nvPr>
            <p:ph idx="1" type="body"/>
          </p:nvPr>
        </p:nvSpPr>
        <p:spPr>
          <a:xfrm>
            <a:off x="819150" y="1347750"/>
            <a:ext cx="7505700" cy="33591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17500" lvl="1" marL="914400">
              <a:spcBef>
                <a:spcPts val="0"/>
              </a:spcBef>
              <a:spcAft>
                <a:spcPts val="0"/>
              </a:spcAft>
              <a:buSzPts val="1400"/>
              <a:buChar char="○"/>
              <a:defRPr sz="1400"/>
            </a:lvl2pPr>
            <a:lvl3pPr indent="-317500" lvl="2" marL="1371600">
              <a:spcBef>
                <a:spcPts val="0"/>
              </a:spcBef>
              <a:spcAft>
                <a:spcPts val="0"/>
              </a:spcAft>
              <a:buSzPts val="1400"/>
              <a:buChar char="■"/>
              <a:defRPr sz="1400"/>
            </a:lvl3pPr>
            <a:lvl4pPr indent="-317500" lvl="3" marL="1828800">
              <a:spcBef>
                <a:spcPts val="0"/>
              </a:spcBef>
              <a:spcAft>
                <a:spcPts val="0"/>
              </a:spcAft>
              <a:buSzPts val="1400"/>
              <a:buChar char="●"/>
              <a:defRPr sz="1400"/>
            </a:lvl4pPr>
            <a:lvl5pPr indent="-317500" lvl="4" marL="2286000">
              <a:spcBef>
                <a:spcPts val="0"/>
              </a:spcBef>
              <a:spcAft>
                <a:spcPts val="0"/>
              </a:spcAft>
              <a:buSzPts val="1400"/>
              <a:buChar char="○"/>
              <a:defRPr sz="1400"/>
            </a:lvl5pPr>
            <a:lvl6pPr indent="-317500" lvl="5" marL="2743200">
              <a:spcBef>
                <a:spcPts val="0"/>
              </a:spcBef>
              <a:spcAft>
                <a:spcPts val="0"/>
              </a:spcAft>
              <a:buSzPts val="1400"/>
              <a:buChar char="■"/>
              <a:defRPr sz="1400"/>
            </a:lvl6pPr>
            <a:lvl7pPr indent="-317500" lvl="6" marL="3200400">
              <a:spcBef>
                <a:spcPts val="0"/>
              </a:spcBef>
              <a:spcAft>
                <a:spcPts val="0"/>
              </a:spcAft>
              <a:buSzPts val="1400"/>
              <a:buChar char="●"/>
              <a:defRPr sz="1400"/>
            </a:lvl7pPr>
            <a:lvl8pPr indent="-317500" lvl="7" marL="3657600">
              <a:spcBef>
                <a:spcPts val="0"/>
              </a:spcBef>
              <a:spcAft>
                <a:spcPts val="0"/>
              </a:spcAft>
              <a:buSzPts val="1400"/>
              <a:buChar char="○"/>
              <a:defRPr sz="1400"/>
            </a:lvl8pPr>
            <a:lvl9pPr indent="-317500" lvl="8" marL="4114800">
              <a:spcBef>
                <a:spcPts val="0"/>
              </a:spcBef>
              <a:spcAft>
                <a:spcPts val="0"/>
              </a:spcAft>
              <a:buSzPts val="1400"/>
              <a:buChar char="■"/>
              <a:defRPr sz="1400"/>
            </a:lvl9pPr>
          </a:lstStyle>
          <a:p/>
        </p:txBody>
      </p:sp>
      <p:sp>
        <p:nvSpPr>
          <p:cNvPr id="55" name="Google Shape;55;p4"/>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dk2"/>
        </a:solidFill>
      </p:bgPr>
    </p:bg>
    <p:spTree>
      <p:nvGrpSpPr>
        <p:cNvPr id="56"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5"/>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1" name="Google Shape;61;p5"/>
          <p:cNvSpPr txBox="1"/>
          <p:nvPr>
            <p:ph idx="1" type="body"/>
          </p:nvPr>
        </p:nvSpPr>
        <p:spPr>
          <a:xfrm>
            <a:off x="819150" y="1990725"/>
            <a:ext cx="36861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2" name="Google Shape;62;p5"/>
          <p:cNvSpPr txBox="1"/>
          <p:nvPr>
            <p:ph idx="2" type="body"/>
          </p:nvPr>
        </p:nvSpPr>
        <p:spPr>
          <a:xfrm>
            <a:off x="4638675" y="1990725"/>
            <a:ext cx="36861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3" name="Google Shape;63;p5"/>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dk2"/>
        </a:solidFill>
      </p:bgPr>
    </p:bg>
    <p:spTree>
      <p:nvGrpSpPr>
        <p:cNvPr id="64"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6"/>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9" name="Google Shape;69;p6"/>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solidFill>
          <a:schemeClr val="accent3"/>
        </a:solidFill>
      </p:bgPr>
    </p:bg>
    <p:spTree>
      <p:nvGrpSpPr>
        <p:cNvPr id="70"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7"/>
          <p:cNvSpPr/>
          <p:nvPr/>
        </p:nvSpPr>
        <p:spPr>
          <a:xfrm>
            <a:off x="31" y="2824500"/>
            <a:ext cx="7370400" cy="23190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7"/>
          <p:cNvSpPr txBox="1"/>
          <p:nvPr>
            <p:ph type="title"/>
          </p:nvPr>
        </p:nvSpPr>
        <p:spPr>
          <a:xfrm>
            <a:off x="819150" y="845600"/>
            <a:ext cx="3709200" cy="13830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75" name="Google Shape;75;p7"/>
          <p:cNvSpPr txBox="1"/>
          <p:nvPr>
            <p:ph idx="1" type="body"/>
          </p:nvPr>
        </p:nvSpPr>
        <p:spPr>
          <a:xfrm>
            <a:off x="830700" y="2319050"/>
            <a:ext cx="3709200" cy="2119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76" name="Google Shape;76;p7"/>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1"/>
        </a:solidFill>
      </p:bgPr>
    </p:bg>
    <p:spTree>
      <p:nvGrpSpPr>
        <p:cNvPr id="77"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
            <p:cNvSpPr/>
            <p:nvPr/>
          </p:nvSpPr>
          <p:spPr>
            <a:xfrm>
              <a:off x="4093430"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8"/>
            <p:cNvSpPr/>
            <p:nvPr/>
          </p:nvSpPr>
          <p:spPr>
            <a:xfrm>
              <a:off x="3961956"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p:nvPr/>
          </p:nvSpPr>
          <p:spPr>
            <a:xfrm>
              <a:off x="7279439"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a:off x="6917201"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8"/>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8"/>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3" name="Google Shape;93;p8"/>
          <p:cNvSpPr txBox="1"/>
          <p:nvPr>
            <p:ph type="title"/>
          </p:nvPr>
        </p:nvSpPr>
        <p:spPr>
          <a:xfrm>
            <a:off x="1393929" y="1301146"/>
            <a:ext cx="6366900" cy="25392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p:txBody>
      </p:sp>
      <p:sp>
        <p:nvSpPr>
          <p:cNvPr id="94" name="Google Shape;94;p8"/>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solidFill>
          <a:schemeClr val="dk2"/>
        </a:solidFill>
      </p:bgPr>
    </p:bg>
    <p:spTree>
      <p:nvGrpSpPr>
        <p:cNvPr id="95"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9"/>
          <p:cNvSpPr txBox="1"/>
          <p:nvPr>
            <p:ph type="title"/>
          </p:nvPr>
        </p:nvSpPr>
        <p:spPr>
          <a:xfrm>
            <a:off x="819150" y="845600"/>
            <a:ext cx="6424200" cy="7050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100" name="Google Shape;100;p9"/>
          <p:cNvSpPr txBox="1"/>
          <p:nvPr>
            <p:ph idx="1" type="subTitle"/>
          </p:nvPr>
        </p:nvSpPr>
        <p:spPr>
          <a:xfrm>
            <a:off x="819150" y="1550700"/>
            <a:ext cx="5859900" cy="3936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01" name="Google Shape;101;p9"/>
          <p:cNvSpPr txBox="1"/>
          <p:nvPr>
            <p:ph idx="2" type="body"/>
          </p:nvPr>
        </p:nvSpPr>
        <p:spPr>
          <a:xfrm>
            <a:off x="819150" y="2467050"/>
            <a:ext cx="5859900" cy="209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02" name="Google Shape;102;p9"/>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solidFill>
          <a:schemeClr val="accent1"/>
        </a:solidFill>
      </p:bgPr>
    </p:bg>
    <p:spTree>
      <p:nvGrpSpPr>
        <p:cNvPr id="103"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0"/>
          <p:cNvSpPr txBox="1"/>
          <p:nvPr>
            <p:ph idx="1" type="body"/>
          </p:nvPr>
        </p:nvSpPr>
        <p:spPr>
          <a:xfrm>
            <a:off x="328025" y="4163500"/>
            <a:ext cx="7415100" cy="605100"/>
          </a:xfrm>
          <a:prstGeom prst="rect">
            <a:avLst/>
          </a:prstGeom>
        </p:spPr>
        <p:txBody>
          <a:bodyPr anchorCtr="0" anchor="b"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08" name="Google Shape;108;p10"/>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hift">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p:txBody>
      </p:sp>
      <p:sp>
        <p:nvSpPr>
          <p:cNvPr id="7" name="Google Shape;7;p1"/>
          <p:cNvSpPr txBox="1"/>
          <p:nvPr>
            <p:ph idx="1" type="body"/>
          </p:nvPr>
        </p:nvSpPr>
        <p:spPr>
          <a:xfrm>
            <a:off x="311700" y="1152475"/>
            <a:ext cx="8520600" cy="33912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indent="-298450" lvl="1" marL="9144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indent="-298450" lvl="2" marL="13716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indent="-298450" lvl="3" marL="18288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indent="-298450" lvl="4" marL="22860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indent="-298450" lvl="5" marL="27432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indent="-298450" lvl="6" marL="32004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indent="-298450" lvl="7" marL="36576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indent="-298450" lvl="8" marL="41148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9pPr>
          </a:lstStyle>
          <a:p/>
        </p:txBody>
      </p:sp>
      <p:sp>
        <p:nvSpPr>
          <p:cNvPr id="8" name="Google Shape;8;p1"/>
          <p:cNvSpPr txBox="1"/>
          <p:nvPr>
            <p:ph idx="12" type="sldNum"/>
          </p:nvPr>
        </p:nvSpPr>
        <p:spPr>
          <a:xfrm>
            <a:off x="8390734" y="4543668"/>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hyperlink" Target="https://traquito.github.io/channelmap" TargetMode="Externa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hyperlink" Target="http://traquito.github.io"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5.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hyperlink" Target="https://wsprtv.com/?cs=ZS1ERZ&amp;ch=24&amp;band=10m&amp;start_date=2025-08-16&amp;end_date=2026-02-13" TargetMode="External"/><Relationship Id="rId4" Type="http://schemas.openxmlformats.org/officeDocument/2006/relationships/hyperlink" Target="https://wsprtv.com/?cs=ZS1ERZ&amp;ch=24&amp;band=10m&amp;start_date=2025-08-16&amp;end_date=2026-02-13" TargetMode="External"/><Relationship Id="rId9" Type="http://schemas.openxmlformats.org/officeDocument/2006/relationships/hyperlink" Target="https://wsprtv.com/?cs=ZS1ERZ&amp;ch=24&amp;band=10m&amp;start_date=2025-08-16&amp;end_date=2026-02-13" TargetMode="External"/><Relationship Id="rId5" Type="http://schemas.openxmlformats.org/officeDocument/2006/relationships/hyperlink" Target="https://wsprtv.com/?cs=ZS1ERZ&amp;ch=24&amp;band=10m&amp;start_date=2025-08-16&amp;end_date=2026-02-13" TargetMode="External"/><Relationship Id="rId6" Type="http://schemas.openxmlformats.org/officeDocument/2006/relationships/hyperlink" Target="https://wsprtv.com/?cs=ZS1ERZ&amp;ch=24&amp;band=10m&amp;start_date=2025-08-16&amp;end_date=2026-02-13" TargetMode="External"/><Relationship Id="rId7" Type="http://schemas.openxmlformats.org/officeDocument/2006/relationships/hyperlink" Target="https://wsprtv.com/?cs=ZS1ERZ&amp;ch=24&amp;band=10m&amp;start_date=2025-08-16&amp;end_date=2026-02-13" TargetMode="External"/><Relationship Id="rId8" Type="http://schemas.openxmlformats.org/officeDocument/2006/relationships/hyperlink" Target="https://wsprtv.com/?cs=ZS1ERZ&amp;ch=24&amp;band=10m&amp;start_date=2025-08-16&amp;end_date=2026-02-13"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9.xml"/><Relationship Id="rId3"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3.jpg"/><Relationship Id="rId4" Type="http://schemas.openxmlformats.org/officeDocument/2006/relationships/image" Target="../media/image1.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1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1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2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hyperlink" Target="http://traquito.com"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1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hyperlink" Target="https://wsprtv.com/?cs=ZS1ERZ&amp;ch=43&amp;band=10m&amp;start_date=2025-12-07&amp;end_date=2025-12-19&amp;et_dec=et0:0,s:2_121:-80:1,20:0:5,111:0:10,1001:0:50&amp;et_labels=Ambient,Humidity,Pressure,Altitude&amp;et_units=C,Pcent,MBars,M" TargetMode="External"/><Relationship Id="rId4" Type="http://schemas.openxmlformats.org/officeDocument/2006/relationships/image" Target="../media/image2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2.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1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hyperlink" Target="https://wsprtv.com?cs=ZR6WT&amp;ch=463&amp;band=10m&amp;start_date=2026-02-06&amp;end_date=2026-03-30&amp;et_dec=et0:0,s:2_121:-80:1,20:0:5,111:0:10,1001:0:50~et,s:3_20:-20:1,24:0:1,6:0:10,18:65:1,18:65:1,10:48:1,10:48:1,26:0:1000,14:0:10&amp;et_labels=Ambient,Humidity,Pressure,Altitude,Day,Hour,Minute,Grid1,Grid2,Grid3,Grid4,Altitude,Speed&amp;et_units=C,Pcent,MBars,M,Days,Hr,Mins,Chr,Chr,Num,Num,M,Knots" TargetMode="External"/><Relationship Id="rId4" Type="http://schemas.openxmlformats.org/officeDocument/2006/relationships/image" Target="../media/image2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hyperlink" Target="http://wsprtv.com" TargetMode="External"/><Relationship Id="rId4" Type="http://schemas.openxmlformats.org/officeDocument/2006/relationships/image" Target="../media/image12.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hyperlink" Target="https://www.ventusky.com/" TargetMode="External"/><Relationship Id="rId4" Type="http://schemas.openxmlformats.org/officeDocument/2006/relationships/hyperlink" Target="https://www.ventusky.com/?p=-7;149;2&amp;l=wind-200hpa"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4.xml"/><Relationship Id="rId3" Type="http://schemas.openxmlformats.org/officeDocument/2006/relationships/image" Target="../media/image17.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hyperlink" Target="http://wsprtv.com" TargetMode="External"/><Relationship Id="rId4" Type="http://schemas.openxmlformats.org/officeDocument/2006/relationships/image" Target="../media/image16.png"/><Relationship Id="rId5" Type="http://schemas.openxmlformats.org/officeDocument/2006/relationships/image" Target="../media/image18.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 Id="rId3" Type="http://schemas.openxmlformats.org/officeDocument/2006/relationships/hyperlink" Target="mailto:Stewart.Gadget@gmail.com"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youtu.be/oswIUXJywoE" TargetMode="External"/><Relationship Id="rId4" Type="http://schemas.openxmlformats.org/officeDocument/2006/relationships/hyperlink" Target="http://www.youtube.com/watch?v=g9zeiPfGVj4" TargetMode="External"/><Relationship Id="rId5"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hyperlink" Target="https://www.wsprnet.org/" TargetMode="Externa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13"/>
          <p:cNvSpPr txBox="1"/>
          <p:nvPr>
            <p:ph type="ctrTitle"/>
          </p:nvPr>
        </p:nvSpPr>
        <p:spPr>
          <a:xfrm>
            <a:off x="1858703" y="1822833"/>
            <a:ext cx="5361300" cy="14481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t/>
            </a:r>
            <a:endParaRPr/>
          </a:p>
        </p:txBody>
      </p:sp>
      <p:sp>
        <p:nvSpPr>
          <p:cNvPr id="129" name="Google Shape;129;p13"/>
          <p:cNvSpPr txBox="1"/>
          <p:nvPr>
            <p:ph idx="1" type="subTitle"/>
          </p:nvPr>
        </p:nvSpPr>
        <p:spPr>
          <a:xfrm>
            <a:off x="1858700" y="3413158"/>
            <a:ext cx="5361300" cy="52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130" name="Google Shape;130;p13" title="Sarl national technical symposium 2026.jpg"/>
          <p:cNvPicPr preferRelativeResize="0"/>
          <p:nvPr/>
        </p:nvPicPr>
        <p:blipFill>
          <a:blip r:embed="rId3">
            <a:alphaModFix/>
          </a:blip>
          <a:stretch>
            <a:fillRect/>
          </a:stretch>
        </p:blipFill>
        <p:spPr>
          <a:xfrm>
            <a:off x="0" y="-24875"/>
            <a:ext cx="9144000" cy="5143500"/>
          </a:xfrm>
          <a:prstGeom prst="rect">
            <a:avLst/>
          </a:prstGeom>
          <a:noFill/>
          <a:ln>
            <a:noFill/>
          </a:ln>
        </p:spPr>
      </p:pic>
      <p:sp>
        <p:nvSpPr>
          <p:cNvPr id="131" name="Google Shape;131;p13"/>
          <p:cNvSpPr txBox="1"/>
          <p:nvPr/>
        </p:nvSpPr>
        <p:spPr>
          <a:xfrm>
            <a:off x="796500" y="2186850"/>
            <a:ext cx="76317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2200">
                <a:solidFill>
                  <a:schemeClr val="dk1"/>
                </a:solidFill>
                <a:latin typeface="Calibri"/>
                <a:ea typeface="Calibri"/>
                <a:cs typeface="Calibri"/>
                <a:sym typeface="Calibri"/>
              </a:rPr>
              <a:t>TELEMETRY VIA REPURPOSED WSPR FOR PICO BALLOONS</a:t>
            </a:r>
            <a:endParaRPr sz="2200">
              <a:solidFill>
                <a:schemeClr val="dk1"/>
              </a:solidFill>
              <a:latin typeface="Calibri"/>
              <a:ea typeface="Calibri"/>
              <a:cs typeface="Calibri"/>
              <a:sym typeface="Calibri"/>
            </a:endParaRPr>
          </a:p>
        </p:txBody>
      </p:sp>
      <p:sp>
        <p:nvSpPr>
          <p:cNvPr id="132" name="Google Shape;132;p13"/>
          <p:cNvSpPr txBox="1"/>
          <p:nvPr/>
        </p:nvSpPr>
        <p:spPr>
          <a:xfrm>
            <a:off x="796500" y="4077975"/>
            <a:ext cx="48099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300">
                <a:solidFill>
                  <a:schemeClr val="dk1"/>
                </a:solidFill>
                <a:latin typeface="Calibri"/>
                <a:ea typeface="Calibri"/>
                <a:cs typeface="Calibri"/>
                <a:sym typeface="Calibri"/>
              </a:rPr>
              <a:t>Stewart Clark ZR1WT</a:t>
            </a:r>
            <a:endParaRPr sz="1300">
              <a:solidFill>
                <a:schemeClr val="dk1"/>
              </a:solidFill>
              <a:latin typeface="Calibri"/>
              <a:ea typeface="Calibri"/>
              <a:cs typeface="Calibri"/>
              <a:sym typeface="Calibri"/>
            </a:endParaRPr>
          </a:p>
        </p:txBody>
      </p:sp>
      <p:sp>
        <p:nvSpPr>
          <p:cNvPr id="133" name="Google Shape;133;p13"/>
          <p:cNvSpPr txBox="1"/>
          <p:nvPr/>
        </p:nvSpPr>
        <p:spPr>
          <a:xfrm>
            <a:off x="7039350" y="1523100"/>
            <a:ext cx="2559300" cy="2232000"/>
          </a:xfrm>
          <a:prstGeom prst="rect">
            <a:avLst/>
          </a:prstGeom>
          <a:noFill/>
          <a:ln>
            <a:noFill/>
          </a:ln>
        </p:spPr>
        <p:txBody>
          <a:bodyPr anchorCtr="0" anchor="t" bIns="448425" lIns="448425" spcFirstLastPara="1" rIns="448425" wrap="square" tIns="448425">
            <a:noAutofit/>
          </a:bodyPr>
          <a:lstStyle/>
          <a:p>
            <a:pPr indent="0" lvl="0" marL="0" rtl="0" algn="l">
              <a:lnSpc>
                <a:spcPct val="115000"/>
              </a:lnSpc>
              <a:spcBef>
                <a:spcPts val="8832"/>
              </a:spcBef>
              <a:spcAft>
                <a:spcPts val="1963"/>
              </a:spcAft>
              <a:buNone/>
            </a:pPr>
            <a:r>
              <a:rPr b="1" lang="en-GB" sz="8342"/>
              <a:t>🎈</a:t>
            </a:r>
            <a:endParaRPr sz="6869"/>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22"/>
          <p:cNvSpPr txBox="1"/>
          <p:nvPr>
            <p:ph type="title"/>
          </p:nvPr>
        </p:nvSpPr>
        <p:spPr>
          <a:xfrm>
            <a:off x="819150" y="449375"/>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Why use WSPR as a basis?</a:t>
            </a:r>
            <a:endParaRPr/>
          </a:p>
        </p:txBody>
      </p:sp>
      <p:sp>
        <p:nvSpPr>
          <p:cNvPr id="198" name="Google Shape;198;p22"/>
          <p:cNvSpPr txBox="1"/>
          <p:nvPr>
            <p:ph idx="1" type="body"/>
          </p:nvPr>
        </p:nvSpPr>
        <p:spPr>
          <a:xfrm>
            <a:off x="819150" y="1347750"/>
            <a:ext cx="7505700" cy="33591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None/>
            </a:pPr>
            <a:r>
              <a:rPr lang="en-GB" sz="1300">
                <a:solidFill>
                  <a:srgbClr val="000000"/>
                </a:solidFill>
                <a:latin typeface="Arial"/>
                <a:ea typeface="Arial"/>
                <a:cs typeface="Arial"/>
                <a:sym typeface="Arial"/>
              </a:rPr>
              <a:t>High-altitude pico balloons require extremely low mass payloads and very low power consumption.</a:t>
            </a:r>
            <a:endParaRPr sz="1300">
              <a:solidFill>
                <a:srgbClr val="000000"/>
              </a:solidFill>
              <a:latin typeface="Arial"/>
              <a:ea typeface="Arial"/>
              <a:cs typeface="Arial"/>
              <a:sym typeface="Arial"/>
            </a:endParaRPr>
          </a:p>
          <a:p>
            <a:pPr indent="0" lvl="0" marL="0" rtl="0" algn="l">
              <a:spcBef>
                <a:spcPts val="1200"/>
              </a:spcBef>
              <a:spcAft>
                <a:spcPts val="0"/>
              </a:spcAft>
              <a:buNone/>
            </a:pPr>
            <a:r>
              <a:rPr lang="en-GB" sz="1300">
                <a:solidFill>
                  <a:srgbClr val="000000"/>
                </a:solidFill>
                <a:latin typeface="Arial"/>
                <a:ea typeface="Arial"/>
                <a:cs typeface="Arial"/>
                <a:sym typeface="Arial"/>
              </a:rPr>
              <a:t>They TX at just 20mW!</a:t>
            </a:r>
            <a:endParaRPr sz="1300">
              <a:solidFill>
                <a:srgbClr val="000000"/>
              </a:solidFill>
              <a:latin typeface="Arial"/>
              <a:ea typeface="Arial"/>
              <a:cs typeface="Arial"/>
              <a:sym typeface="Arial"/>
            </a:endParaRPr>
          </a:p>
          <a:p>
            <a:pPr indent="0" lvl="0" marL="0" rtl="0" algn="l">
              <a:spcBef>
                <a:spcPts val="1200"/>
              </a:spcBef>
              <a:spcAft>
                <a:spcPts val="0"/>
              </a:spcAft>
              <a:buNone/>
            </a:pPr>
            <a:r>
              <a:rPr lang="en-GB" sz="1300">
                <a:solidFill>
                  <a:srgbClr val="000000"/>
                </a:solidFill>
                <a:latin typeface="Arial"/>
                <a:ea typeface="Arial"/>
                <a:cs typeface="Arial"/>
                <a:sym typeface="Arial"/>
              </a:rPr>
              <a:t>Traditional telemetry transmitters were too complex and power-hungry for balloons weighing only a few grams - not to mention setting up specialised receiving stations.</a:t>
            </a:r>
            <a:endParaRPr sz="1300">
              <a:solidFill>
                <a:srgbClr val="000000"/>
              </a:solidFill>
              <a:latin typeface="Arial"/>
              <a:ea typeface="Arial"/>
              <a:cs typeface="Arial"/>
              <a:sym typeface="Arial"/>
            </a:endParaRPr>
          </a:p>
          <a:p>
            <a:pPr indent="0" lvl="0" marL="0" rtl="0" algn="l">
              <a:spcBef>
                <a:spcPts val="1200"/>
              </a:spcBef>
              <a:spcAft>
                <a:spcPts val="0"/>
              </a:spcAft>
              <a:buNone/>
            </a:pPr>
            <a:r>
              <a:rPr lang="en-GB" sz="1300">
                <a:solidFill>
                  <a:srgbClr val="000000"/>
                </a:solidFill>
                <a:latin typeface="Arial"/>
                <a:ea typeface="Arial"/>
                <a:cs typeface="Arial"/>
                <a:sym typeface="Arial"/>
              </a:rPr>
              <a:t>The global WSPR (Weak Signal Propagation Reporter) network already provides:</a:t>
            </a:r>
            <a:endParaRPr sz="1300">
              <a:solidFill>
                <a:srgbClr val="000000"/>
              </a:solidFill>
              <a:latin typeface="Arial"/>
              <a:ea typeface="Arial"/>
              <a:cs typeface="Arial"/>
              <a:sym typeface="Arial"/>
            </a:endParaRPr>
          </a:p>
          <a:p>
            <a:pPr indent="-311150" lvl="0" marL="457200" rtl="0" algn="l">
              <a:spcBef>
                <a:spcPts val="1200"/>
              </a:spcBef>
              <a:spcAft>
                <a:spcPts val="0"/>
              </a:spcAft>
              <a:buClr>
                <a:srgbClr val="000000"/>
              </a:buClr>
              <a:buSzPts val="1300"/>
              <a:buFont typeface="Arial"/>
              <a:buChar char="●"/>
            </a:pPr>
            <a:r>
              <a:rPr lang="en-GB" sz="1300">
                <a:solidFill>
                  <a:srgbClr val="000000"/>
                </a:solidFill>
                <a:latin typeface="Arial"/>
                <a:ea typeface="Arial"/>
                <a:cs typeface="Arial"/>
                <a:sym typeface="Arial"/>
              </a:rPr>
              <a:t>Worldwide receiver coverage</a:t>
            </a:r>
            <a:endParaRPr sz="1300">
              <a:solidFill>
                <a:srgbClr val="000000"/>
              </a:solidFill>
              <a:latin typeface="Arial"/>
              <a:ea typeface="Arial"/>
              <a:cs typeface="Arial"/>
              <a:sym typeface="Arial"/>
            </a:endParaRPr>
          </a:p>
          <a:p>
            <a:pPr indent="-311150" lvl="0" marL="457200" rtl="0" algn="l">
              <a:spcBef>
                <a:spcPts val="0"/>
              </a:spcBef>
              <a:spcAft>
                <a:spcPts val="0"/>
              </a:spcAft>
              <a:buClr>
                <a:srgbClr val="000000"/>
              </a:buClr>
              <a:buSzPts val="1300"/>
              <a:buFont typeface="Arial"/>
              <a:buChar char="●"/>
            </a:pPr>
            <a:r>
              <a:rPr lang="en-GB" sz="1300">
                <a:solidFill>
                  <a:srgbClr val="000000"/>
                </a:solidFill>
                <a:latin typeface="Arial"/>
                <a:ea typeface="Arial"/>
                <a:cs typeface="Arial"/>
                <a:sym typeface="Arial"/>
              </a:rPr>
              <a:t>Extremely sensitive decoding (signals approx −28 dB SNR)</a:t>
            </a:r>
            <a:endParaRPr sz="1300">
              <a:solidFill>
                <a:srgbClr val="000000"/>
              </a:solidFill>
              <a:latin typeface="Arial"/>
              <a:ea typeface="Arial"/>
              <a:cs typeface="Arial"/>
              <a:sym typeface="Arial"/>
            </a:endParaRPr>
          </a:p>
          <a:p>
            <a:pPr indent="-311150" lvl="0" marL="457200" rtl="0" algn="l">
              <a:spcBef>
                <a:spcPts val="0"/>
              </a:spcBef>
              <a:spcAft>
                <a:spcPts val="0"/>
              </a:spcAft>
              <a:buClr>
                <a:srgbClr val="000000"/>
              </a:buClr>
              <a:buSzPts val="1300"/>
              <a:buFont typeface="Arial"/>
              <a:buChar char="●"/>
            </a:pPr>
            <a:r>
              <a:rPr lang="en-GB" sz="1300">
                <a:solidFill>
                  <a:srgbClr val="000000"/>
                </a:solidFill>
                <a:latin typeface="Arial"/>
                <a:ea typeface="Arial"/>
                <a:cs typeface="Arial"/>
                <a:sym typeface="Arial"/>
              </a:rPr>
              <a:t>Automatic internet reporting</a:t>
            </a:r>
            <a:endParaRPr sz="1300">
              <a:solidFill>
                <a:srgbClr val="000000"/>
              </a:solidFill>
              <a:latin typeface="Arial"/>
              <a:ea typeface="Arial"/>
              <a:cs typeface="Arial"/>
              <a:sym typeface="Arial"/>
            </a:endParaRPr>
          </a:p>
          <a:p>
            <a:pPr indent="0" lvl="0" marL="0" rtl="0" algn="l">
              <a:spcBef>
                <a:spcPts val="1200"/>
              </a:spcBef>
              <a:spcAft>
                <a:spcPts val="0"/>
              </a:spcAft>
              <a:buNone/>
            </a:pPr>
            <a:r>
              <a:rPr lang="en-GB" sz="1300">
                <a:solidFill>
                  <a:srgbClr val="000000"/>
                </a:solidFill>
                <a:latin typeface="Arial"/>
                <a:ea typeface="Arial"/>
                <a:cs typeface="Arial"/>
                <a:sym typeface="Arial"/>
              </a:rPr>
              <a:t>This suggests that the WSPR network itself could serve as a global telemetry reception system if telemetry data could be encoded inside the WSPR message format.</a:t>
            </a:r>
            <a:endParaRPr sz="1300">
              <a:solidFill>
                <a:srgbClr val="000000"/>
              </a:solidFill>
              <a:latin typeface="Arial"/>
              <a:ea typeface="Arial"/>
              <a:cs typeface="Arial"/>
              <a:sym typeface="Arial"/>
            </a:endParaRPr>
          </a:p>
          <a:p>
            <a:pPr indent="0" lvl="0" marL="0" rtl="0" algn="l">
              <a:spcBef>
                <a:spcPts val="1200"/>
              </a:spcBef>
              <a:spcAft>
                <a:spcPts val="0"/>
              </a:spcAft>
              <a:buNone/>
            </a:pPr>
            <a:r>
              <a:t/>
            </a:r>
            <a:endParaRPr sz="1200">
              <a:solidFill>
                <a:srgbClr val="000000"/>
              </a:solidFill>
              <a:latin typeface="Arial"/>
              <a:ea typeface="Arial"/>
              <a:cs typeface="Arial"/>
              <a:sym typeface="Arial"/>
            </a:endParaRPr>
          </a:p>
          <a:p>
            <a:pPr indent="0" lvl="0" marL="0" rtl="0" algn="l">
              <a:spcBef>
                <a:spcPts val="1200"/>
              </a:spcBef>
              <a:spcAft>
                <a:spcPts val="120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23"/>
          <p:cNvSpPr txBox="1"/>
          <p:nvPr>
            <p:ph type="title"/>
          </p:nvPr>
        </p:nvSpPr>
        <p:spPr>
          <a:xfrm>
            <a:off x="819150" y="433075"/>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Early Pico Balloon Tracking</a:t>
            </a:r>
            <a:endParaRPr/>
          </a:p>
        </p:txBody>
      </p:sp>
      <p:sp>
        <p:nvSpPr>
          <p:cNvPr id="204" name="Google Shape;204;p23"/>
          <p:cNvSpPr txBox="1"/>
          <p:nvPr>
            <p:ph idx="1" type="body"/>
          </p:nvPr>
        </p:nvSpPr>
        <p:spPr>
          <a:xfrm>
            <a:off x="819150" y="1174975"/>
            <a:ext cx="7505700" cy="35319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None/>
            </a:pPr>
            <a:r>
              <a:rPr b="1" lang="en-GB">
                <a:solidFill>
                  <a:srgbClr val="000000"/>
                </a:solidFill>
                <a:latin typeface="Arial"/>
                <a:ea typeface="Arial"/>
                <a:cs typeface="Arial"/>
                <a:sym typeface="Arial"/>
              </a:rPr>
              <a:t>Andy Nguyen (VK3YT)</a:t>
            </a:r>
            <a:r>
              <a:rPr lang="en-GB">
                <a:solidFill>
                  <a:srgbClr val="000000"/>
                </a:solidFill>
                <a:latin typeface="Arial"/>
                <a:ea typeface="Arial"/>
                <a:cs typeface="Arial"/>
                <a:sym typeface="Arial"/>
              </a:rPr>
              <a:t> pioneered long-range pico balloon tracking using </a:t>
            </a:r>
            <a:r>
              <a:rPr b="1" lang="en-GB">
                <a:solidFill>
                  <a:srgbClr val="000000"/>
                </a:solidFill>
                <a:latin typeface="Arial"/>
                <a:ea typeface="Arial"/>
                <a:cs typeface="Arial"/>
                <a:sym typeface="Arial"/>
              </a:rPr>
              <a:t>JT9</a:t>
            </a:r>
            <a:endParaRPr b="1">
              <a:solidFill>
                <a:srgbClr val="000000"/>
              </a:solidFill>
              <a:latin typeface="Arial"/>
              <a:ea typeface="Arial"/>
              <a:cs typeface="Arial"/>
              <a:sym typeface="Arial"/>
            </a:endParaRPr>
          </a:p>
          <a:p>
            <a:pPr indent="-317500" lvl="0" marL="457200" rtl="0" algn="l">
              <a:spcBef>
                <a:spcPts val="1200"/>
              </a:spcBef>
              <a:spcAft>
                <a:spcPts val="0"/>
              </a:spcAft>
              <a:buClr>
                <a:srgbClr val="000000"/>
              </a:buClr>
              <a:buSzPts val="1400"/>
              <a:buFont typeface="Arial"/>
              <a:buChar char="●"/>
            </a:pPr>
            <a:r>
              <a:rPr lang="en-GB">
                <a:solidFill>
                  <a:srgbClr val="000000"/>
                </a:solidFill>
                <a:latin typeface="Arial"/>
                <a:ea typeface="Arial"/>
                <a:cs typeface="Arial"/>
                <a:sym typeface="Arial"/>
              </a:rPr>
              <a:t>Part of the </a:t>
            </a:r>
            <a:r>
              <a:rPr b="1" lang="en-GB">
                <a:solidFill>
                  <a:srgbClr val="000000"/>
                </a:solidFill>
                <a:latin typeface="Arial"/>
                <a:ea typeface="Arial"/>
                <a:cs typeface="Arial"/>
                <a:sym typeface="Arial"/>
              </a:rPr>
              <a:t>WSJT-X suite developed by Joe Taylor K1JT</a:t>
            </a:r>
            <a:r>
              <a:rPr lang="en-GB">
                <a:solidFill>
                  <a:srgbClr val="000000"/>
                </a:solidFill>
                <a:latin typeface="Arial"/>
                <a:ea typeface="Arial"/>
                <a:cs typeface="Arial"/>
                <a:sym typeface="Arial"/>
              </a:rPr>
              <a:t> and allows global reception with only milliwatts of TX (sensitivity -27 dB SNR deep in the noise)</a:t>
            </a:r>
            <a:endParaRPr>
              <a:solidFill>
                <a:srgbClr val="000000"/>
              </a:solidFill>
              <a:latin typeface="Arial"/>
              <a:ea typeface="Arial"/>
              <a:cs typeface="Arial"/>
              <a:sym typeface="Arial"/>
            </a:endParaRPr>
          </a:p>
          <a:p>
            <a:pPr indent="-317500" lvl="0" marL="457200" rtl="0" algn="l">
              <a:spcBef>
                <a:spcPts val="0"/>
              </a:spcBef>
              <a:spcAft>
                <a:spcPts val="0"/>
              </a:spcAft>
              <a:buClr>
                <a:srgbClr val="000000"/>
              </a:buClr>
              <a:buSzPts val="1400"/>
              <a:buFont typeface="Arial"/>
              <a:buChar char="●"/>
            </a:pPr>
            <a:r>
              <a:rPr lang="en-GB">
                <a:solidFill>
                  <a:srgbClr val="000000"/>
                </a:solidFill>
                <a:latin typeface="Arial"/>
                <a:ea typeface="Arial"/>
                <a:cs typeface="Arial"/>
                <a:sym typeface="Arial"/>
              </a:rPr>
              <a:t>However, Andy used </a:t>
            </a:r>
            <a:r>
              <a:rPr b="1" lang="en-GB">
                <a:solidFill>
                  <a:srgbClr val="000000"/>
                </a:solidFill>
                <a:latin typeface="Arial"/>
                <a:ea typeface="Arial"/>
                <a:cs typeface="Arial"/>
                <a:sym typeface="Arial"/>
              </a:rPr>
              <a:t>custom telemetry encoding</a:t>
            </a:r>
            <a:r>
              <a:rPr lang="en-GB">
                <a:solidFill>
                  <a:srgbClr val="000000"/>
                </a:solidFill>
                <a:latin typeface="Arial"/>
                <a:ea typeface="Arial"/>
                <a:cs typeface="Arial"/>
                <a:sym typeface="Arial"/>
              </a:rPr>
              <a:t> which required a </a:t>
            </a:r>
            <a:r>
              <a:rPr b="1" lang="en-GB">
                <a:solidFill>
                  <a:srgbClr val="000000"/>
                </a:solidFill>
                <a:latin typeface="Arial"/>
                <a:ea typeface="Arial"/>
                <a:cs typeface="Arial"/>
                <a:sym typeface="Arial"/>
              </a:rPr>
              <a:t>modified version of</a:t>
            </a:r>
            <a:r>
              <a:rPr lang="en-GB">
                <a:solidFill>
                  <a:srgbClr val="000000"/>
                </a:solidFill>
                <a:latin typeface="Arial"/>
                <a:ea typeface="Arial"/>
                <a:cs typeface="Arial"/>
                <a:sym typeface="Arial"/>
              </a:rPr>
              <a:t> </a:t>
            </a:r>
            <a:r>
              <a:rPr b="1" lang="en-GB">
                <a:solidFill>
                  <a:srgbClr val="000000"/>
                </a:solidFill>
                <a:latin typeface="Arial"/>
                <a:ea typeface="Arial"/>
                <a:cs typeface="Arial"/>
                <a:sym typeface="Arial"/>
              </a:rPr>
              <a:t>WSJT-X</a:t>
            </a:r>
            <a:r>
              <a:rPr lang="en-GB">
                <a:solidFill>
                  <a:srgbClr val="000000"/>
                </a:solidFill>
                <a:latin typeface="Arial"/>
                <a:ea typeface="Arial"/>
                <a:cs typeface="Arial"/>
                <a:sym typeface="Arial"/>
              </a:rPr>
              <a:t> to be </a:t>
            </a:r>
            <a:r>
              <a:rPr lang="en-GB">
                <a:solidFill>
                  <a:srgbClr val="000000"/>
                </a:solidFill>
                <a:latin typeface="Arial"/>
                <a:ea typeface="Arial"/>
                <a:cs typeface="Arial"/>
                <a:sym typeface="Arial"/>
              </a:rPr>
              <a:t>distributed</a:t>
            </a:r>
            <a:r>
              <a:rPr lang="en-GB">
                <a:solidFill>
                  <a:srgbClr val="000000"/>
                </a:solidFill>
                <a:latin typeface="Arial"/>
                <a:ea typeface="Arial"/>
                <a:cs typeface="Arial"/>
                <a:sym typeface="Arial"/>
              </a:rPr>
              <a:t> to HAMS around the world wanting to decode the telemetry. Not ideal.</a:t>
            </a:r>
            <a:endParaRPr>
              <a:solidFill>
                <a:srgbClr val="000000"/>
              </a:solidFill>
              <a:latin typeface="Arial"/>
              <a:ea typeface="Arial"/>
              <a:cs typeface="Arial"/>
              <a:sym typeface="Arial"/>
            </a:endParaRPr>
          </a:p>
          <a:p>
            <a:pPr indent="0" lvl="0" marL="0" rtl="0" algn="l">
              <a:spcBef>
                <a:spcPts val="1200"/>
              </a:spcBef>
              <a:spcAft>
                <a:spcPts val="0"/>
              </a:spcAft>
              <a:buNone/>
            </a:pPr>
            <a:r>
              <a:rPr b="1" lang="en-GB">
                <a:solidFill>
                  <a:srgbClr val="000000"/>
                </a:solidFill>
                <a:latin typeface="Arial"/>
                <a:ea typeface="Arial"/>
                <a:cs typeface="Arial"/>
                <a:sym typeface="Arial"/>
              </a:rPr>
              <a:t>Hans Summers G0UPL</a:t>
            </a:r>
            <a:r>
              <a:rPr lang="en-GB">
                <a:solidFill>
                  <a:srgbClr val="000000"/>
                </a:solidFill>
                <a:latin typeface="Arial"/>
                <a:ea typeface="Arial"/>
                <a:cs typeface="Arial"/>
                <a:sym typeface="Arial"/>
              </a:rPr>
              <a:t> proposed an innovative twist</a:t>
            </a:r>
            <a:endParaRPr>
              <a:solidFill>
                <a:srgbClr val="000000"/>
              </a:solidFill>
              <a:latin typeface="Arial"/>
              <a:ea typeface="Arial"/>
              <a:cs typeface="Arial"/>
              <a:sym typeface="Arial"/>
            </a:endParaRPr>
          </a:p>
          <a:p>
            <a:pPr indent="-317500" lvl="0" marL="457200" rtl="0" algn="l">
              <a:spcBef>
                <a:spcPts val="0"/>
              </a:spcBef>
              <a:spcAft>
                <a:spcPts val="0"/>
              </a:spcAft>
              <a:buClr>
                <a:srgbClr val="000000"/>
              </a:buClr>
              <a:buSzPts val="1400"/>
              <a:buFont typeface="Arial"/>
              <a:buChar char="●"/>
            </a:pPr>
            <a:r>
              <a:rPr lang="en-GB">
                <a:solidFill>
                  <a:srgbClr val="000000"/>
                </a:solidFill>
                <a:latin typeface="Arial"/>
                <a:ea typeface="Arial"/>
                <a:cs typeface="Arial"/>
                <a:sym typeface="Arial"/>
              </a:rPr>
              <a:t>Encode all telemetry directly into WSPR-like packets, allowing the global network of existing WSPR monitoring stations to unknowingly receive and upload the data to the WSPRnet database without needing special receivers or software. </a:t>
            </a:r>
            <a:endParaRPr>
              <a:solidFill>
                <a:srgbClr val="000000"/>
              </a:solidFill>
              <a:latin typeface="Arial"/>
              <a:ea typeface="Arial"/>
              <a:cs typeface="Arial"/>
              <a:sym typeface="Arial"/>
            </a:endParaRPr>
          </a:p>
          <a:p>
            <a:pPr indent="-317500" lvl="0" marL="457200" rtl="0" algn="l">
              <a:spcBef>
                <a:spcPts val="0"/>
              </a:spcBef>
              <a:spcAft>
                <a:spcPts val="0"/>
              </a:spcAft>
              <a:buClr>
                <a:srgbClr val="000000"/>
              </a:buClr>
              <a:buSzPts val="1400"/>
              <a:buFont typeface="Arial"/>
              <a:buChar char="●"/>
            </a:pPr>
            <a:r>
              <a:rPr lang="en-GB">
                <a:solidFill>
                  <a:srgbClr val="000000"/>
                </a:solidFill>
                <a:latin typeface="Arial"/>
                <a:ea typeface="Arial"/>
                <a:cs typeface="Arial"/>
                <a:sym typeface="Arial"/>
              </a:rPr>
              <a:t>This maximized reception potential for telemetry as there are already 1000s of HAMS with standard WSTJ-X receiving and decoding WSPR</a:t>
            </a:r>
            <a:endParaRPr>
              <a:solidFill>
                <a:srgbClr val="000000"/>
              </a:solidFill>
              <a:latin typeface="Arial"/>
              <a:ea typeface="Arial"/>
              <a:cs typeface="Arial"/>
              <a:sym typeface="Arial"/>
            </a:endParaRPr>
          </a:p>
          <a:p>
            <a:pPr indent="-317500" lvl="0" marL="457200" rtl="0" algn="l">
              <a:spcBef>
                <a:spcPts val="0"/>
              </a:spcBef>
              <a:spcAft>
                <a:spcPts val="0"/>
              </a:spcAft>
              <a:buClr>
                <a:srgbClr val="000000"/>
              </a:buClr>
              <a:buSzPts val="1400"/>
              <a:buFont typeface="Arial"/>
              <a:buChar char="●"/>
            </a:pPr>
            <a:r>
              <a:rPr lang="en-GB">
                <a:solidFill>
                  <a:srgbClr val="000000"/>
                </a:solidFill>
                <a:latin typeface="Arial"/>
                <a:ea typeface="Arial"/>
                <a:cs typeface="Arial"/>
                <a:sym typeface="Arial"/>
              </a:rPr>
              <a:t>And of course at an even better </a:t>
            </a:r>
            <a:r>
              <a:rPr lang="en-GB">
                <a:solidFill>
                  <a:srgbClr val="000000"/>
                </a:solidFill>
                <a:latin typeface="Arial"/>
                <a:ea typeface="Arial"/>
                <a:cs typeface="Arial"/>
                <a:sym typeface="Arial"/>
              </a:rPr>
              <a:t>sensitivity</a:t>
            </a:r>
            <a:r>
              <a:rPr lang="en-GB">
                <a:solidFill>
                  <a:srgbClr val="000000"/>
                </a:solidFill>
                <a:latin typeface="Arial"/>
                <a:ea typeface="Arial"/>
                <a:cs typeface="Arial"/>
                <a:sym typeface="Arial"/>
              </a:rPr>
              <a:t> of -28dB SNR (deep in the noise)</a:t>
            </a:r>
            <a:endParaRPr>
              <a:solidFill>
                <a:srgbClr val="000000"/>
              </a:solidFill>
              <a:latin typeface="Arial"/>
              <a:ea typeface="Arial"/>
              <a:cs typeface="Arial"/>
              <a:sym typeface="Arial"/>
            </a:endParaRPr>
          </a:p>
          <a:p>
            <a:pPr indent="0" lvl="0" marL="0" rtl="0" algn="l">
              <a:spcBef>
                <a:spcPts val="1200"/>
              </a:spcBef>
              <a:spcAft>
                <a:spcPts val="0"/>
              </a:spcAft>
              <a:buNone/>
            </a:pPr>
            <a:r>
              <a:t/>
            </a:r>
            <a:endParaRPr>
              <a:solidFill>
                <a:srgbClr val="000000"/>
              </a:solidFill>
              <a:latin typeface="Arial"/>
              <a:ea typeface="Arial"/>
              <a:cs typeface="Arial"/>
              <a:sym typeface="Arial"/>
            </a:endParaRPr>
          </a:p>
          <a:p>
            <a:pPr indent="0" lvl="0" marL="0" rtl="0" algn="l">
              <a:lnSpc>
                <a:spcPct val="100000"/>
              </a:lnSpc>
              <a:spcBef>
                <a:spcPts val="1200"/>
              </a:spcBef>
              <a:spcAft>
                <a:spcPts val="1200"/>
              </a:spcAft>
              <a:buNone/>
            </a:pPr>
            <a:r>
              <a:t/>
            </a:r>
            <a:endParaRPr sz="963">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24"/>
          <p:cNvSpPr txBox="1"/>
          <p:nvPr>
            <p:ph type="title"/>
          </p:nvPr>
        </p:nvSpPr>
        <p:spPr>
          <a:xfrm>
            <a:off x="819150" y="59610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WSPR Message Content</a:t>
            </a:r>
            <a:endParaRPr/>
          </a:p>
        </p:txBody>
      </p:sp>
      <p:sp>
        <p:nvSpPr>
          <p:cNvPr id="210" name="Google Shape;210;p24"/>
          <p:cNvSpPr txBox="1"/>
          <p:nvPr>
            <p:ph idx="1" type="body"/>
          </p:nvPr>
        </p:nvSpPr>
        <p:spPr>
          <a:xfrm>
            <a:off x="819150" y="1347750"/>
            <a:ext cx="7505700" cy="3359100"/>
          </a:xfrm>
          <a:prstGeom prst="rect">
            <a:avLst/>
          </a:prstGeom>
        </p:spPr>
        <p:txBody>
          <a:bodyPr anchorCtr="0" anchor="t" bIns="91425" lIns="91425" spcFirstLastPara="1" rIns="91425" wrap="square" tIns="91425">
            <a:noAutofit/>
          </a:bodyPr>
          <a:lstStyle/>
          <a:p>
            <a:pPr indent="0" lvl="0" marL="0" rtl="0" algn="l">
              <a:lnSpc>
                <a:spcPct val="100000"/>
              </a:lnSpc>
              <a:spcBef>
                <a:spcPts val="1200"/>
              </a:spcBef>
              <a:spcAft>
                <a:spcPts val="0"/>
              </a:spcAft>
              <a:buNone/>
            </a:pPr>
            <a:r>
              <a:rPr lang="en-GB">
                <a:solidFill>
                  <a:srgbClr val="000000"/>
                </a:solidFill>
                <a:latin typeface="Arial"/>
                <a:ea typeface="Arial"/>
                <a:cs typeface="Arial"/>
                <a:sym typeface="Arial"/>
              </a:rPr>
              <a:t>A standard WSPR transmission contains three fields:</a:t>
            </a:r>
            <a:endParaRPr>
              <a:solidFill>
                <a:srgbClr val="000000"/>
              </a:solidFill>
              <a:latin typeface="Arial"/>
              <a:ea typeface="Arial"/>
              <a:cs typeface="Arial"/>
              <a:sym typeface="Arial"/>
            </a:endParaRPr>
          </a:p>
          <a:p>
            <a:pPr indent="-317500" lvl="0" marL="457200" rtl="0" algn="l">
              <a:lnSpc>
                <a:spcPct val="100000"/>
              </a:lnSpc>
              <a:spcBef>
                <a:spcPts val="1200"/>
              </a:spcBef>
              <a:spcAft>
                <a:spcPts val="0"/>
              </a:spcAft>
              <a:buClr>
                <a:srgbClr val="000000"/>
              </a:buClr>
              <a:buSzPts val="1400"/>
              <a:buFont typeface="Arial"/>
              <a:buChar char="●"/>
            </a:pPr>
            <a:r>
              <a:rPr lang="en-GB">
                <a:solidFill>
                  <a:srgbClr val="000000"/>
                </a:solidFill>
                <a:latin typeface="Arial"/>
                <a:ea typeface="Arial"/>
                <a:cs typeface="Arial"/>
                <a:sym typeface="Arial"/>
              </a:rPr>
              <a:t>6-character callsign (28 bits)</a:t>
            </a:r>
            <a:endParaRPr>
              <a:solidFill>
                <a:srgbClr val="000000"/>
              </a:solidFill>
              <a:latin typeface="Arial"/>
              <a:ea typeface="Arial"/>
              <a:cs typeface="Arial"/>
              <a:sym typeface="Arial"/>
            </a:endParaRPr>
          </a:p>
          <a:p>
            <a:pPr indent="-317500" lvl="0" marL="457200" rtl="0" algn="l">
              <a:lnSpc>
                <a:spcPct val="100000"/>
              </a:lnSpc>
              <a:spcBef>
                <a:spcPts val="0"/>
              </a:spcBef>
              <a:spcAft>
                <a:spcPts val="0"/>
              </a:spcAft>
              <a:buClr>
                <a:srgbClr val="000000"/>
              </a:buClr>
              <a:buSzPts val="1400"/>
              <a:buFont typeface="Arial"/>
              <a:buChar char="●"/>
            </a:pPr>
            <a:r>
              <a:rPr lang="en-GB">
                <a:solidFill>
                  <a:srgbClr val="000000"/>
                </a:solidFill>
                <a:latin typeface="Arial"/>
                <a:ea typeface="Arial"/>
                <a:cs typeface="Arial"/>
                <a:sym typeface="Arial"/>
              </a:rPr>
              <a:t>4-character Maidenhead grid locator (15 bits)</a:t>
            </a:r>
            <a:endParaRPr>
              <a:solidFill>
                <a:srgbClr val="000000"/>
              </a:solidFill>
              <a:latin typeface="Arial"/>
              <a:ea typeface="Arial"/>
              <a:cs typeface="Arial"/>
              <a:sym typeface="Arial"/>
            </a:endParaRPr>
          </a:p>
          <a:p>
            <a:pPr indent="-317500" lvl="0" marL="457200" rtl="0" algn="l">
              <a:lnSpc>
                <a:spcPct val="100000"/>
              </a:lnSpc>
              <a:spcBef>
                <a:spcPts val="0"/>
              </a:spcBef>
              <a:spcAft>
                <a:spcPts val="0"/>
              </a:spcAft>
              <a:buClr>
                <a:srgbClr val="000000"/>
              </a:buClr>
              <a:buSzPts val="1400"/>
              <a:buFont typeface="Arial"/>
              <a:buChar char="●"/>
            </a:pPr>
            <a:r>
              <a:rPr lang="en-GB">
                <a:solidFill>
                  <a:srgbClr val="000000"/>
                </a:solidFill>
                <a:latin typeface="Arial"/>
                <a:ea typeface="Arial"/>
                <a:cs typeface="Arial"/>
                <a:sym typeface="Arial"/>
              </a:rPr>
              <a:t>Power level (7 bits)</a:t>
            </a:r>
            <a:endParaRPr>
              <a:solidFill>
                <a:srgbClr val="000000"/>
              </a:solidFill>
              <a:latin typeface="Arial"/>
              <a:ea typeface="Arial"/>
              <a:cs typeface="Arial"/>
              <a:sym typeface="Arial"/>
            </a:endParaRPr>
          </a:p>
          <a:p>
            <a:pPr indent="0" lvl="0" marL="0" rtl="0" algn="l">
              <a:lnSpc>
                <a:spcPct val="100000"/>
              </a:lnSpc>
              <a:spcBef>
                <a:spcPts val="1200"/>
              </a:spcBef>
              <a:spcAft>
                <a:spcPts val="0"/>
              </a:spcAft>
              <a:buNone/>
            </a:pPr>
            <a:r>
              <a:rPr lang="en-GB">
                <a:solidFill>
                  <a:srgbClr val="000000"/>
                </a:solidFill>
                <a:latin typeface="Arial"/>
                <a:ea typeface="Arial"/>
                <a:cs typeface="Arial"/>
                <a:sym typeface="Arial"/>
              </a:rPr>
              <a:t>These fields combine to form a </a:t>
            </a:r>
            <a:r>
              <a:rPr b="1" lang="en-GB">
                <a:solidFill>
                  <a:srgbClr val="000000"/>
                </a:solidFill>
                <a:latin typeface="Arial"/>
                <a:ea typeface="Arial"/>
                <a:cs typeface="Arial"/>
                <a:sym typeface="Arial"/>
              </a:rPr>
              <a:t>50-bit message</a:t>
            </a:r>
            <a:r>
              <a:rPr lang="en-GB">
                <a:solidFill>
                  <a:srgbClr val="000000"/>
                </a:solidFill>
                <a:latin typeface="Arial"/>
                <a:ea typeface="Arial"/>
                <a:cs typeface="Arial"/>
                <a:sym typeface="Arial"/>
              </a:rPr>
              <a:t>.</a:t>
            </a:r>
            <a:endParaRPr>
              <a:solidFill>
                <a:srgbClr val="000000"/>
              </a:solidFill>
              <a:latin typeface="Arial"/>
              <a:ea typeface="Arial"/>
              <a:cs typeface="Arial"/>
              <a:sym typeface="Arial"/>
            </a:endParaRPr>
          </a:p>
          <a:p>
            <a:pPr indent="0" lvl="0" marL="0" rtl="0" algn="l">
              <a:lnSpc>
                <a:spcPct val="100000"/>
              </a:lnSpc>
              <a:spcBef>
                <a:spcPts val="1200"/>
              </a:spcBef>
              <a:spcAft>
                <a:spcPts val="0"/>
              </a:spcAft>
              <a:buNone/>
            </a:pPr>
            <a:r>
              <a:rPr lang="en-GB">
                <a:solidFill>
                  <a:srgbClr val="000000"/>
                </a:solidFill>
                <a:latin typeface="Arial"/>
                <a:ea typeface="Arial"/>
                <a:cs typeface="Arial"/>
                <a:sym typeface="Arial"/>
              </a:rPr>
              <a:t>The 50-bit message is convolutionally encoded (rate ½, K=32), interleaved, and combined with a synchronization vector to produce 162 symbols which are transmitted using:</a:t>
            </a:r>
            <a:endParaRPr>
              <a:solidFill>
                <a:srgbClr val="000000"/>
              </a:solidFill>
              <a:latin typeface="Arial"/>
              <a:ea typeface="Arial"/>
              <a:cs typeface="Arial"/>
              <a:sym typeface="Arial"/>
            </a:endParaRPr>
          </a:p>
          <a:p>
            <a:pPr indent="-317500" lvl="0" marL="457200" rtl="0" algn="l">
              <a:lnSpc>
                <a:spcPct val="100000"/>
              </a:lnSpc>
              <a:spcBef>
                <a:spcPts val="1200"/>
              </a:spcBef>
              <a:spcAft>
                <a:spcPts val="0"/>
              </a:spcAft>
              <a:buClr>
                <a:srgbClr val="000000"/>
              </a:buClr>
              <a:buSzPts val="1400"/>
              <a:buFont typeface="Arial"/>
              <a:buChar char="●"/>
            </a:pPr>
            <a:r>
              <a:rPr b="1" lang="en-GB">
                <a:solidFill>
                  <a:srgbClr val="000000"/>
                </a:solidFill>
                <a:latin typeface="Arial"/>
                <a:ea typeface="Arial"/>
                <a:cs typeface="Arial"/>
                <a:sym typeface="Arial"/>
              </a:rPr>
              <a:t>4-FSK modulation (</a:t>
            </a:r>
            <a:r>
              <a:rPr lang="en-GB">
                <a:solidFill>
                  <a:srgbClr val="000000"/>
                </a:solidFill>
                <a:latin typeface="Arial"/>
                <a:ea typeface="Arial"/>
                <a:cs typeface="Arial"/>
                <a:sym typeface="Arial"/>
              </a:rPr>
              <a:t>4-tone Frequency Shift Keying</a:t>
            </a:r>
            <a:r>
              <a:rPr b="1" lang="en-GB">
                <a:solidFill>
                  <a:srgbClr val="000000"/>
                </a:solidFill>
                <a:latin typeface="Arial"/>
                <a:ea typeface="Arial"/>
                <a:cs typeface="Arial"/>
                <a:sym typeface="Arial"/>
              </a:rPr>
              <a:t>)</a:t>
            </a:r>
            <a:endParaRPr b="1">
              <a:solidFill>
                <a:srgbClr val="000000"/>
              </a:solidFill>
              <a:latin typeface="Arial"/>
              <a:ea typeface="Arial"/>
              <a:cs typeface="Arial"/>
              <a:sym typeface="Arial"/>
            </a:endParaRPr>
          </a:p>
          <a:p>
            <a:pPr indent="-317500" lvl="0" marL="457200" rtl="0" algn="l">
              <a:lnSpc>
                <a:spcPct val="100000"/>
              </a:lnSpc>
              <a:spcBef>
                <a:spcPts val="0"/>
              </a:spcBef>
              <a:spcAft>
                <a:spcPts val="0"/>
              </a:spcAft>
              <a:buClr>
                <a:srgbClr val="000000"/>
              </a:buClr>
              <a:buSzPts val="1400"/>
              <a:buFont typeface="Arial"/>
              <a:buChar char="●"/>
            </a:pPr>
            <a:r>
              <a:rPr b="1" lang="en-GB">
                <a:solidFill>
                  <a:srgbClr val="000000"/>
                </a:solidFill>
                <a:latin typeface="Arial"/>
                <a:ea typeface="Arial"/>
                <a:cs typeface="Arial"/>
                <a:sym typeface="Arial"/>
              </a:rPr>
              <a:t>Symbol rate: 1.4648 baud</a:t>
            </a:r>
            <a:endParaRPr b="1">
              <a:solidFill>
                <a:srgbClr val="000000"/>
              </a:solidFill>
              <a:latin typeface="Arial"/>
              <a:ea typeface="Arial"/>
              <a:cs typeface="Arial"/>
              <a:sym typeface="Arial"/>
            </a:endParaRPr>
          </a:p>
          <a:p>
            <a:pPr indent="0" lvl="0" marL="0" rtl="0" algn="l">
              <a:lnSpc>
                <a:spcPct val="100000"/>
              </a:lnSpc>
              <a:spcBef>
                <a:spcPts val="1200"/>
              </a:spcBef>
              <a:spcAft>
                <a:spcPts val="0"/>
              </a:spcAft>
              <a:buNone/>
            </a:pPr>
            <a:r>
              <a:rPr lang="en-GB">
                <a:solidFill>
                  <a:srgbClr val="000000"/>
                </a:solidFill>
                <a:latin typeface="Arial"/>
                <a:ea typeface="Arial"/>
                <a:cs typeface="Arial"/>
                <a:sym typeface="Arial"/>
              </a:rPr>
              <a:t>Total transmission time: </a:t>
            </a:r>
            <a:r>
              <a:rPr b="1" lang="en-GB">
                <a:solidFill>
                  <a:srgbClr val="000000"/>
                </a:solidFill>
                <a:latin typeface="Arial"/>
                <a:ea typeface="Arial"/>
                <a:cs typeface="Arial"/>
                <a:sym typeface="Arial"/>
              </a:rPr>
              <a:t>110.6 seconds </a:t>
            </a:r>
            <a:r>
              <a:rPr lang="en-GB">
                <a:solidFill>
                  <a:srgbClr val="000000"/>
                </a:solidFill>
                <a:latin typeface="Arial"/>
                <a:ea typeface="Arial"/>
                <a:cs typeface="Arial"/>
                <a:sym typeface="Arial"/>
              </a:rPr>
              <a:t>using about</a:t>
            </a:r>
            <a:r>
              <a:rPr b="1" lang="en-GB">
                <a:solidFill>
                  <a:srgbClr val="000000"/>
                </a:solidFill>
                <a:latin typeface="Arial"/>
                <a:ea typeface="Arial"/>
                <a:cs typeface="Arial"/>
                <a:sym typeface="Arial"/>
              </a:rPr>
              <a:t> 6Hz bandwidth</a:t>
            </a:r>
            <a:endParaRPr b="1">
              <a:solidFill>
                <a:srgbClr val="000000"/>
              </a:solidFill>
              <a:latin typeface="Arial"/>
              <a:ea typeface="Arial"/>
              <a:cs typeface="Arial"/>
              <a:sym typeface="Arial"/>
            </a:endParaRPr>
          </a:p>
          <a:p>
            <a:pPr indent="0" lvl="0" marL="0" rtl="0" algn="l">
              <a:spcBef>
                <a:spcPts val="1200"/>
              </a:spcBef>
              <a:spcAft>
                <a:spcPts val="0"/>
              </a:spcAft>
              <a:buNone/>
            </a:pPr>
            <a:r>
              <a:t/>
            </a:r>
            <a:endParaRPr>
              <a:solidFill>
                <a:srgbClr val="000000"/>
              </a:solidFill>
              <a:latin typeface="Arial"/>
              <a:ea typeface="Arial"/>
              <a:cs typeface="Arial"/>
              <a:sym typeface="Arial"/>
            </a:endParaRPr>
          </a:p>
          <a:p>
            <a:pPr indent="0" lvl="0" marL="0" rtl="0" algn="l">
              <a:spcBef>
                <a:spcPts val="1200"/>
              </a:spcBef>
              <a:spcAft>
                <a:spcPts val="0"/>
              </a:spcAft>
              <a:buNone/>
            </a:pPr>
            <a:r>
              <a:t/>
            </a:r>
            <a:endParaRPr b="1">
              <a:solidFill>
                <a:srgbClr val="000000"/>
              </a:solidFill>
              <a:latin typeface="Arial"/>
              <a:ea typeface="Arial"/>
              <a:cs typeface="Arial"/>
              <a:sym typeface="Arial"/>
            </a:endParaRPr>
          </a:p>
          <a:p>
            <a:pPr indent="0" lvl="0" marL="0" rtl="0" algn="l">
              <a:spcBef>
                <a:spcPts val="1200"/>
              </a:spcBef>
              <a:spcAft>
                <a:spcPts val="1200"/>
              </a:spcAft>
              <a:buNone/>
            </a:pPr>
            <a:r>
              <a:t/>
            </a:r>
            <a:endParaRPr>
              <a:latin typeface="Arial"/>
              <a:ea typeface="Arial"/>
              <a:cs typeface="Arial"/>
              <a:sym typeface="Arial"/>
            </a:endParaRPr>
          </a:p>
        </p:txBody>
      </p:sp>
      <p:sp>
        <p:nvSpPr>
          <p:cNvPr id="211" name="Google Shape;211;p24"/>
          <p:cNvSpPr/>
          <p:nvPr/>
        </p:nvSpPr>
        <p:spPr>
          <a:xfrm>
            <a:off x="759525" y="2616468"/>
            <a:ext cx="22858" cy="6151"/>
          </a:xfrm>
          <a:prstGeom prst="rect">
            <a:avLst/>
          </a:prstGeom>
          <a:noFill/>
          <a:ln>
            <a:noFill/>
          </a:ln>
        </p:spPr>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25"/>
          <p:cNvSpPr txBox="1"/>
          <p:nvPr>
            <p:ph type="title"/>
          </p:nvPr>
        </p:nvSpPr>
        <p:spPr>
          <a:xfrm>
            <a:off x="819150" y="596100"/>
            <a:ext cx="7505700" cy="741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Std WSPR, followed by Telemetry WSPR</a:t>
            </a:r>
            <a:endParaRPr/>
          </a:p>
          <a:p>
            <a:pPr indent="0" lvl="0" marL="0" rtl="0" algn="l">
              <a:spcBef>
                <a:spcPts val="0"/>
              </a:spcBef>
              <a:spcAft>
                <a:spcPts val="0"/>
              </a:spcAft>
              <a:buNone/>
            </a:pPr>
            <a:r>
              <a:t/>
            </a:r>
            <a:endParaRPr/>
          </a:p>
        </p:txBody>
      </p:sp>
      <p:sp>
        <p:nvSpPr>
          <p:cNvPr id="217" name="Google Shape;217;p25"/>
          <p:cNvSpPr txBox="1"/>
          <p:nvPr>
            <p:ph idx="1" type="body"/>
          </p:nvPr>
        </p:nvSpPr>
        <p:spPr>
          <a:xfrm>
            <a:off x="819150" y="1520500"/>
            <a:ext cx="7505700" cy="3186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sz="1500"/>
              <a:t>The Pico-Balloon payload would still send a standard WSPR packet containing the </a:t>
            </a:r>
            <a:r>
              <a:rPr b="1" i="1" lang="en-GB" sz="1500"/>
              <a:t>Callsign</a:t>
            </a:r>
            <a:r>
              <a:rPr lang="en-GB" sz="1500"/>
              <a:t>, </a:t>
            </a:r>
            <a:r>
              <a:rPr b="1" i="1" lang="en-GB" sz="1500"/>
              <a:t>Grid4 </a:t>
            </a:r>
            <a:r>
              <a:rPr lang="en-GB" sz="1500"/>
              <a:t>location and a </a:t>
            </a:r>
            <a:r>
              <a:rPr b="1" i="1" lang="en-GB" sz="1500"/>
              <a:t>power level</a:t>
            </a:r>
            <a:r>
              <a:rPr lang="en-GB" sz="1500"/>
              <a:t>. </a:t>
            </a:r>
            <a:endParaRPr sz="1500"/>
          </a:p>
          <a:p>
            <a:pPr indent="0" lvl="0" marL="0" rtl="0" algn="l">
              <a:spcBef>
                <a:spcPts val="1200"/>
              </a:spcBef>
              <a:spcAft>
                <a:spcPts val="0"/>
              </a:spcAft>
              <a:buNone/>
            </a:pPr>
            <a:r>
              <a:rPr lang="en-GB" sz="1500"/>
              <a:t>The </a:t>
            </a:r>
            <a:r>
              <a:rPr lang="en-GB" sz="1500"/>
              <a:t>proposed</a:t>
            </a:r>
            <a:r>
              <a:rPr lang="en-GB" sz="1500"/>
              <a:t> repurposed WSPR packet containing the encoded telemetry data would be sent immediately after the WSPR packet.</a:t>
            </a:r>
            <a:endParaRPr sz="1500"/>
          </a:p>
          <a:p>
            <a:pPr indent="0" lvl="0" marL="0" rtl="0" algn="l">
              <a:spcBef>
                <a:spcPts val="1200"/>
              </a:spcBef>
              <a:spcAft>
                <a:spcPts val="0"/>
              </a:spcAft>
              <a:buNone/>
            </a:pPr>
            <a:r>
              <a:rPr lang="en-GB" sz="1500"/>
              <a:t>That is, in every </a:t>
            </a:r>
            <a:r>
              <a:rPr lang="en-GB" sz="1500"/>
              <a:t>10 minute</a:t>
            </a:r>
            <a:r>
              <a:rPr lang="en-GB" sz="1500"/>
              <a:t> </a:t>
            </a:r>
            <a:r>
              <a:rPr lang="en-GB" sz="1500"/>
              <a:t>cycle</a:t>
            </a:r>
            <a:r>
              <a:rPr lang="en-GB" sz="1500"/>
              <a:t> the 1st 2 mins would be a standard WSPR packet, followed directly afterwards with a 2 minute telemetry packet, a total of 4 minutes. </a:t>
            </a:r>
            <a:endParaRPr sz="1500"/>
          </a:p>
          <a:p>
            <a:pPr indent="0" lvl="0" marL="0" rtl="0" algn="l">
              <a:spcBef>
                <a:spcPts val="1200"/>
              </a:spcBef>
              <a:spcAft>
                <a:spcPts val="120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26"/>
          <p:cNvSpPr txBox="1"/>
          <p:nvPr>
            <p:ph type="title"/>
          </p:nvPr>
        </p:nvSpPr>
        <p:spPr>
          <a:xfrm>
            <a:off x="819150" y="47265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WSPR and Telemetry Linking</a:t>
            </a:r>
            <a:endParaRPr/>
          </a:p>
        </p:txBody>
      </p:sp>
      <p:sp>
        <p:nvSpPr>
          <p:cNvPr id="223" name="Google Shape;223;p26"/>
          <p:cNvSpPr txBox="1"/>
          <p:nvPr>
            <p:ph idx="1" type="body"/>
          </p:nvPr>
        </p:nvSpPr>
        <p:spPr>
          <a:xfrm>
            <a:off x="819150" y="1100850"/>
            <a:ext cx="7505700" cy="3561300"/>
          </a:xfrm>
          <a:prstGeom prst="rect">
            <a:avLst/>
          </a:prstGeom>
        </p:spPr>
        <p:txBody>
          <a:bodyPr anchorCtr="0" anchor="t" bIns="91425" lIns="91425" spcFirstLastPara="1" rIns="91425" wrap="square" tIns="91425">
            <a:normAutofit fontScale="32500"/>
          </a:bodyPr>
          <a:lstStyle/>
          <a:p>
            <a:pPr indent="0" lvl="0" marL="0" rtl="0" algn="l">
              <a:spcBef>
                <a:spcPts val="1200"/>
              </a:spcBef>
              <a:spcAft>
                <a:spcPts val="0"/>
              </a:spcAft>
              <a:buNone/>
            </a:pPr>
            <a:r>
              <a:rPr lang="en-GB" sz="4800">
                <a:solidFill>
                  <a:srgbClr val="000000"/>
                </a:solidFill>
                <a:latin typeface="Arial"/>
                <a:ea typeface="Arial"/>
                <a:cs typeface="Arial"/>
                <a:sym typeface="Arial"/>
              </a:rPr>
              <a:t>To link this telemetry WSPR packet with the base WSPR packet, and to cater for and identify multiple trackers all transmitting in the same band, the concept of a channel number (0-599) was devised. </a:t>
            </a:r>
            <a:endParaRPr sz="4800">
              <a:solidFill>
                <a:srgbClr val="000000"/>
              </a:solidFill>
              <a:latin typeface="Arial"/>
              <a:ea typeface="Arial"/>
              <a:cs typeface="Arial"/>
              <a:sym typeface="Arial"/>
            </a:endParaRPr>
          </a:p>
          <a:p>
            <a:pPr indent="0" lvl="0" marL="0" rtl="0" algn="l">
              <a:spcBef>
                <a:spcPts val="1200"/>
              </a:spcBef>
              <a:spcAft>
                <a:spcPts val="0"/>
              </a:spcAft>
              <a:buNone/>
            </a:pPr>
            <a:r>
              <a:rPr lang="en-GB" sz="4800">
                <a:solidFill>
                  <a:srgbClr val="000000"/>
                </a:solidFill>
                <a:latin typeface="Arial"/>
                <a:ea typeface="Arial"/>
                <a:cs typeface="Arial"/>
                <a:sym typeface="Arial"/>
              </a:rPr>
              <a:t>T</a:t>
            </a:r>
            <a:r>
              <a:rPr lang="en-GB" sz="4800">
                <a:solidFill>
                  <a:srgbClr val="000000"/>
                </a:solidFill>
                <a:latin typeface="Arial"/>
                <a:ea typeface="Arial"/>
                <a:cs typeface="Arial"/>
                <a:sym typeface="Arial"/>
              </a:rPr>
              <a:t>he channel number is encoded into 3 aspects of the </a:t>
            </a:r>
            <a:r>
              <a:rPr lang="en-GB" sz="4800">
                <a:solidFill>
                  <a:srgbClr val="000000"/>
                </a:solidFill>
                <a:latin typeface="Arial"/>
                <a:ea typeface="Arial"/>
                <a:cs typeface="Arial"/>
                <a:sym typeface="Arial"/>
              </a:rPr>
              <a:t>telemetry packet</a:t>
            </a:r>
            <a:endParaRPr sz="4800">
              <a:solidFill>
                <a:srgbClr val="000000"/>
              </a:solidFill>
              <a:latin typeface="Arial"/>
              <a:ea typeface="Arial"/>
              <a:cs typeface="Arial"/>
              <a:sym typeface="Arial"/>
            </a:endParaRPr>
          </a:p>
          <a:p>
            <a:pPr indent="-327660" lvl="0" marL="457200" rtl="0" algn="l">
              <a:spcBef>
                <a:spcPts val="1200"/>
              </a:spcBef>
              <a:spcAft>
                <a:spcPts val="0"/>
              </a:spcAft>
              <a:buClr>
                <a:srgbClr val="000000"/>
              </a:buClr>
              <a:buSzPct val="100000"/>
              <a:buFont typeface="Arial"/>
              <a:buChar char="●"/>
            </a:pPr>
            <a:r>
              <a:rPr b="1" lang="en-GB" sz="4800">
                <a:solidFill>
                  <a:srgbClr val="000000"/>
                </a:solidFill>
                <a:latin typeface="Arial"/>
                <a:ea typeface="Arial"/>
                <a:cs typeface="Arial"/>
                <a:sym typeface="Arial"/>
              </a:rPr>
              <a:t>C</a:t>
            </a:r>
            <a:r>
              <a:rPr b="1" lang="en-GB" sz="4800">
                <a:solidFill>
                  <a:srgbClr val="000000"/>
                </a:solidFill>
                <a:latin typeface="Arial"/>
                <a:ea typeface="Arial"/>
                <a:cs typeface="Arial"/>
                <a:sym typeface="Arial"/>
              </a:rPr>
              <a:t>allsign 1st and 3rd chars </a:t>
            </a:r>
            <a:endParaRPr b="1" sz="4800">
              <a:solidFill>
                <a:srgbClr val="000000"/>
              </a:solidFill>
              <a:latin typeface="Arial"/>
              <a:ea typeface="Arial"/>
              <a:cs typeface="Arial"/>
              <a:sym typeface="Arial"/>
            </a:endParaRPr>
          </a:p>
          <a:p>
            <a:pPr indent="-327660" lvl="0" marL="457200" rtl="0" algn="l">
              <a:spcBef>
                <a:spcPts val="0"/>
              </a:spcBef>
              <a:spcAft>
                <a:spcPts val="0"/>
              </a:spcAft>
              <a:buClr>
                <a:srgbClr val="000000"/>
              </a:buClr>
              <a:buSzPct val="100000"/>
              <a:buFont typeface="Arial"/>
              <a:buChar char="●"/>
            </a:pPr>
            <a:r>
              <a:rPr lang="en-GB" sz="4800">
                <a:solidFill>
                  <a:srgbClr val="000000"/>
                </a:solidFill>
                <a:latin typeface="Arial"/>
                <a:ea typeface="Arial"/>
                <a:cs typeface="Arial"/>
                <a:sym typeface="Arial"/>
              </a:rPr>
              <a:t>Set the </a:t>
            </a:r>
            <a:r>
              <a:rPr b="1" lang="en-GB" sz="4800">
                <a:solidFill>
                  <a:srgbClr val="000000"/>
                </a:solidFill>
                <a:latin typeface="Arial"/>
                <a:ea typeface="Arial"/>
                <a:cs typeface="Arial"/>
                <a:sym typeface="Arial"/>
              </a:rPr>
              <a:t>even numbered minute slot</a:t>
            </a:r>
            <a:r>
              <a:rPr lang="en-GB" sz="4800">
                <a:solidFill>
                  <a:srgbClr val="000000"/>
                </a:solidFill>
                <a:latin typeface="Arial"/>
                <a:ea typeface="Arial"/>
                <a:cs typeface="Arial"/>
                <a:sym typeface="Arial"/>
              </a:rPr>
              <a:t> within the 10 min cycle and..</a:t>
            </a:r>
            <a:endParaRPr sz="4800">
              <a:solidFill>
                <a:srgbClr val="000000"/>
              </a:solidFill>
              <a:latin typeface="Arial"/>
              <a:ea typeface="Arial"/>
              <a:cs typeface="Arial"/>
              <a:sym typeface="Arial"/>
            </a:endParaRPr>
          </a:p>
          <a:p>
            <a:pPr indent="-327660" lvl="0" marL="457200" rtl="0" algn="l">
              <a:spcBef>
                <a:spcPts val="0"/>
              </a:spcBef>
              <a:spcAft>
                <a:spcPts val="0"/>
              </a:spcAft>
              <a:buClr>
                <a:srgbClr val="000000"/>
              </a:buClr>
              <a:buSzPct val="100000"/>
              <a:buFont typeface="Arial"/>
              <a:buChar char="●"/>
            </a:pPr>
            <a:r>
              <a:rPr lang="en-GB" sz="4800">
                <a:solidFill>
                  <a:srgbClr val="000000"/>
                </a:solidFill>
                <a:latin typeface="Arial"/>
                <a:ea typeface="Arial"/>
                <a:cs typeface="Arial"/>
                <a:sym typeface="Arial"/>
              </a:rPr>
              <a:t>The </a:t>
            </a:r>
            <a:r>
              <a:rPr b="1" lang="en-GB" sz="4800">
                <a:solidFill>
                  <a:srgbClr val="000000"/>
                </a:solidFill>
                <a:latin typeface="Arial"/>
                <a:ea typeface="Arial"/>
                <a:cs typeface="Arial"/>
                <a:sym typeface="Arial"/>
              </a:rPr>
              <a:t>lane</a:t>
            </a:r>
            <a:r>
              <a:rPr b="1" i="1" lang="en-GB" sz="4800">
                <a:solidFill>
                  <a:srgbClr val="000000"/>
                </a:solidFill>
                <a:latin typeface="Arial"/>
                <a:ea typeface="Arial"/>
                <a:cs typeface="Arial"/>
                <a:sym typeface="Arial"/>
              </a:rPr>
              <a:t> </a:t>
            </a:r>
            <a:r>
              <a:rPr lang="en-GB" sz="4800">
                <a:solidFill>
                  <a:srgbClr val="000000"/>
                </a:solidFill>
                <a:latin typeface="Arial"/>
                <a:ea typeface="Arial"/>
                <a:cs typeface="Arial"/>
                <a:sym typeface="Arial"/>
              </a:rPr>
              <a:t>(frequency within 200hz WSPR bandwidth) to transmit in.</a:t>
            </a:r>
            <a:endParaRPr sz="4800">
              <a:solidFill>
                <a:srgbClr val="000000"/>
              </a:solidFill>
              <a:latin typeface="Arial"/>
              <a:ea typeface="Arial"/>
              <a:cs typeface="Arial"/>
              <a:sym typeface="Arial"/>
            </a:endParaRPr>
          </a:p>
          <a:p>
            <a:pPr indent="0" lvl="0" marL="1371600" rtl="0" algn="l">
              <a:spcBef>
                <a:spcPts val="1200"/>
              </a:spcBef>
              <a:spcAft>
                <a:spcPts val="0"/>
              </a:spcAft>
              <a:buNone/>
            </a:pPr>
            <a:r>
              <a:t/>
            </a:r>
            <a:endParaRPr sz="1100">
              <a:solidFill>
                <a:srgbClr val="000000"/>
              </a:solidFill>
              <a:latin typeface="Arial"/>
              <a:ea typeface="Arial"/>
              <a:cs typeface="Arial"/>
              <a:sym typeface="Arial"/>
            </a:endParaRPr>
          </a:p>
          <a:p>
            <a:pPr indent="0" lvl="0" marL="1371600" rtl="0" algn="l">
              <a:spcBef>
                <a:spcPts val="1200"/>
              </a:spcBef>
              <a:spcAft>
                <a:spcPts val="0"/>
              </a:spcAft>
              <a:buNone/>
            </a:pPr>
            <a:r>
              <a:t/>
            </a:r>
            <a:endParaRPr sz="1100">
              <a:solidFill>
                <a:srgbClr val="000000"/>
              </a:solidFill>
              <a:latin typeface="Arial"/>
              <a:ea typeface="Arial"/>
              <a:cs typeface="Arial"/>
              <a:sym typeface="Arial"/>
            </a:endParaRPr>
          </a:p>
          <a:p>
            <a:pPr indent="0" lvl="0" marL="0" rtl="0" algn="l">
              <a:spcBef>
                <a:spcPts val="1200"/>
              </a:spcBef>
              <a:spcAft>
                <a:spcPts val="120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27"/>
          <p:cNvSpPr txBox="1"/>
          <p:nvPr>
            <p:ph type="title"/>
          </p:nvPr>
        </p:nvSpPr>
        <p:spPr>
          <a:xfrm>
            <a:off x="819150" y="47265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WSPR and Telemetry Linking continued..</a:t>
            </a:r>
            <a:endParaRPr/>
          </a:p>
        </p:txBody>
      </p:sp>
      <p:sp>
        <p:nvSpPr>
          <p:cNvPr id="229" name="Google Shape;229;p27"/>
          <p:cNvSpPr txBox="1"/>
          <p:nvPr>
            <p:ph idx="1" type="body"/>
          </p:nvPr>
        </p:nvSpPr>
        <p:spPr>
          <a:xfrm>
            <a:off x="819150" y="1100850"/>
            <a:ext cx="7505700" cy="3561300"/>
          </a:xfrm>
          <a:prstGeom prst="rect">
            <a:avLst/>
          </a:prstGeom>
        </p:spPr>
        <p:txBody>
          <a:bodyPr anchorCtr="0" anchor="t" bIns="91425" lIns="91425" spcFirstLastPara="1" rIns="91425" wrap="square" tIns="91425">
            <a:noAutofit/>
          </a:bodyPr>
          <a:lstStyle/>
          <a:p>
            <a:pPr indent="-311150" lvl="0" marL="457200" rtl="0" algn="l">
              <a:spcBef>
                <a:spcPts val="1200"/>
              </a:spcBef>
              <a:spcAft>
                <a:spcPts val="0"/>
              </a:spcAft>
              <a:buClr>
                <a:srgbClr val="000000"/>
              </a:buClr>
              <a:buSzPts val="1300"/>
              <a:buFont typeface="Arial"/>
              <a:buChar char="●"/>
            </a:pPr>
            <a:r>
              <a:rPr lang="en-GB" sz="1300">
                <a:solidFill>
                  <a:srgbClr val="000000"/>
                </a:solidFill>
                <a:latin typeface="Arial"/>
                <a:ea typeface="Arial"/>
                <a:cs typeface="Arial"/>
                <a:sym typeface="Arial"/>
              </a:rPr>
              <a:t>Part of the channel number is encoded into the telemetry </a:t>
            </a:r>
            <a:r>
              <a:rPr b="1" lang="en-GB" sz="1300">
                <a:solidFill>
                  <a:srgbClr val="000000"/>
                </a:solidFill>
                <a:latin typeface="Arial"/>
                <a:ea typeface="Arial"/>
                <a:cs typeface="Arial"/>
                <a:sym typeface="Arial"/>
              </a:rPr>
              <a:t>callsigns 1st and 3rd chars</a:t>
            </a:r>
            <a:r>
              <a:rPr lang="en-GB" sz="1300">
                <a:solidFill>
                  <a:srgbClr val="000000"/>
                </a:solidFill>
                <a:latin typeface="Arial"/>
                <a:ea typeface="Arial"/>
                <a:cs typeface="Arial"/>
                <a:sym typeface="Arial"/>
              </a:rPr>
              <a:t> </a:t>
            </a:r>
            <a:endParaRPr sz="1300">
              <a:solidFill>
                <a:srgbClr val="000000"/>
              </a:solidFill>
              <a:latin typeface="Arial"/>
              <a:ea typeface="Arial"/>
              <a:cs typeface="Arial"/>
              <a:sym typeface="Arial"/>
            </a:endParaRPr>
          </a:p>
          <a:p>
            <a:pPr indent="-311150" lvl="1" marL="914400" rtl="0" algn="l">
              <a:spcBef>
                <a:spcPts val="0"/>
              </a:spcBef>
              <a:spcAft>
                <a:spcPts val="0"/>
              </a:spcAft>
              <a:buClr>
                <a:srgbClr val="000000"/>
              </a:buClr>
              <a:buSzPts val="1300"/>
              <a:buFont typeface="Arial"/>
              <a:buChar char="○"/>
            </a:pPr>
            <a:r>
              <a:rPr lang="en-GB" sz="1300">
                <a:solidFill>
                  <a:srgbClr val="000000"/>
                </a:solidFill>
                <a:latin typeface="Arial"/>
                <a:ea typeface="Arial"/>
                <a:cs typeface="Arial"/>
                <a:sym typeface="Arial"/>
              </a:rPr>
              <a:t>1st char: 0,1,or Q (not a valid callsign)</a:t>
            </a:r>
            <a:endParaRPr sz="1300">
              <a:solidFill>
                <a:srgbClr val="000000"/>
              </a:solidFill>
              <a:latin typeface="Arial"/>
              <a:ea typeface="Arial"/>
              <a:cs typeface="Arial"/>
              <a:sym typeface="Arial"/>
            </a:endParaRPr>
          </a:p>
          <a:p>
            <a:pPr indent="-311150" lvl="1" marL="914400" rtl="0" algn="l">
              <a:spcBef>
                <a:spcPts val="0"/>
              </a:spcBef>
              <a:spcAft>
                <a:spcPts val="0"/>
              </a:spcAft>
              <a:buClr>
                <a:srgbClr val="000000"/>
              </a:buClr>
              <a:buSzPts val="1300"/>
              <a:buFont typeface="Arial"/>
              <a:buChar char="○"/>
            </a:pPr>
            <a:r>
              <a:rPr lang="en-GB" sz="1300">
                <a:solidFill>
                  <a:srgbClr val="000000"/>
                </a:solidFill>
                <a:latin typeface="Arial"/>
                <a:ea typeface="Arial"/>
                <a:cs typeface="Arial"/>
                <a:sym typeface="Arial"/>
              </a:rPr>
              <a:t>3rd char: 0-9</a:t>
            </a:r>
            <a:endParaRPr sz="1300">
              <a:solidFill>
                <a:srgbClr val="000000"/>
              </a:solidFill>
              <a:latin typeface="Arial"/>
              <a:ea typeface="Arial"/>
              <a:cs typeface="Arial"/>
              <a:sym typeface="Arial"/>
            </a:endParaRPr>
          </a:p>
          <a:p>
            <a:pPr indent="-311150" lvl="0" marL="457200" rtl="0" algn="l">
              <a:spcBef>
                <a:spcPts val="0"/>
              </a:spcBef>
              <a:spcAft>
                <a:spcPts val="0"/>
              </a:spcAft>
              <a:buClr>
                <a:srgbClr val="000000"/>
              </a:buClr>
              <a:buSzPts val="1300"/>
              <a:buFont typeface="Arial"/>
              <a:buChar char="●"/>
            </a:pPr>
            <a:r>
              <a:rPr lang="en-GB" sz="1300">
                <a:solidFill>
                  <a:srgbClr val="000000"/>
                </a:solidFill>
                <a:latin typeface="Arial"/>
                <a:ea typeface="Arial"/>
                <a:cs typeface="Arial"/>
                <a:sym typeface="Arial"/>
              </a:rPr>
              <a:t>Part of the channel number determines </a:t>
            </a:r>
            <a:r>
              <a:rPr b="1" i="1" lang="en-GB" sz="1300">
                <a:solidFill>
                  <a:srgbClr val="000000"/>
                </a:solidFill>
                <a:latin typeface="Arial"/>
                <a:ea typeface="Arial"/>
                <a:cs typeface="Arial"/>
                <a:sym typeface="Arial"/>
              </a:rPr>
              <a:t>the lane </a:t>
            </a:r>
            <a:r>
              <a:rPr lang="en-GB" sz="1300">
                <a:solidFill>
                  <a:srgbClr val="000000"/>
                </a:solidFill>
                <a:latin typeface="Arial"/>
                <a:ea typeface="Arial"/>
                <a:cs typeface="Arial"/>
                <a:sym typeface="Arial"/>
              </a:rPr>
              <a:t>in which that tracker should transmit in</a:t>
            </a:r>
            <a:endParaRPr sz="1300">
              <a:solidFill>
                <a:srgbClr val="000000"/>
              </a:solidFill>
              <a:latin typeface="Arial"/>
              <a:ea typeface="Arial"/>
              <a:cs typeface="Arial"/>
              <a:sym typeface="Arial"/>
            </a:endParaRPr>
          </a:p>
          <a:p>
            <a:pPr indent="-311150" lvl="1" marL="914400" rtl="0" algn="l">
              <a:spcBef>
                <a:spcPts val="0"/>
              </a:spcBef>
              <a:spcAft>
                <a:spcPts val="0"/>
              </a:spcAft>
              <a:buClr>
                <a:srgbClr val="000000"/>
              </a:buClr>
              <a:buSzPts val="1300"/>
              <a:buFont typeface="Arial"/>
              <a:buChar char="○"/>
            </a:pPr>
            <a:r>
              <a:rPr lang="en-GB" sz="1300">
                <a:solidFill>
                  <a:srgbClr val="000000"/>
                </a:solidFill>
                <a:latin typeface="Arial"/>
                <a:ea typeface="Arial"/>
                <a:cs typeface="Arial"/>
                <a:sym typeface="Arial"/>
              </a:rPr>
              <a:t>4 lanes have been specified which correspond to 1 of 4 frequencies in the WSPR band to TX in.</a:t>
            </a:r>
            <a:endParaRPr sz="1300">
              <a:solidFill>
                <a:srgbClr val="000000"/>
              </a:solidFill>
              <a:latin typeface="Arial"/>
              <a:ea typeface="Arial"/>
              <a:cs typeface="Arial"/>
              <a:sym typeface="Arial"/>
            </a:endParaRPr>
          </a:p>
          <a:p>
            <a:pPr indent="-311150" lvl="1" marL="914400" rtl="0" algn="l">
              <a:spcBef>
                <a:spcPts val="0"/>
              </a:spcBef>
              <a:spcAft>
                <a:spcPts val="0"/>
              </a:spcAft>
              <a:buClr>
                <a:srgbClr val="000000"/>
              </a:buClr>
              <a:buSzPts val="1300"/>
              <a:buFont typeface="Arial"/>
              <a:buChar char="○"/>
            </a:pPr>
            <a:r>
              <a:rPr lang="en-GB" sz="1300">
                <a:solidFill>
                  <a:srgbClr val="000000"/>
                </a:solidFill>
                <a:latin typeface="Arial"/>
                <a:ea typeface="Arial"/>
                <a:cs typeface="Arial"/>
                <a:sym typeface="Arial"/>
              </a:rPr>
              <a:t>The WSPR band width is 200hz and this is divided into 4 lanes. </a:t>
            </a:r>
            <a:endParaRPr sz="1300">
              <a:solidFill>
                <a:srgbClr val="000000"/>
              </a:solidFill>
              <a:latin typeface="Arial"/>
              <a:ea typeface="Arial"/>
              <a:cs typeface="Arial"/>
              <a:sym typeface="Arial"/>
            </a:endParaRPr>
          </a:p>
          <a:p>
            <a:pPr indent="-311150" lvl="1" marL="914400" rtl="0" algn="l">
              <a:spcBef>
                <a:spcPts val="0"/>
              </a:spcBef>
              <a:spcAft>
                <a:spcPts val="0"/>
              </a:spcAft>
              <a:buClr>
                <a:srgbClr val="000000"/>
              </a:buClr>
              <a:buSzPts val="1300"/>
              <a:buFont typeface="Arial"/>
              <a:buChar char="○"/>
            </a:pPr>
            <a:r>
              <a:rPr lang="en-GB" sz="1300">
                <a:solidFill>
                  <a:srgbClr val="000000"/>
                </a:solidFill>
                <a:latin typeface="Arial"/>
                <a:ea typeface="Arial"/>
                <a:cs typeface="Arial"/>
                <a:sym typeface="Arial"/>
              </a:rPr>
              <a:t>For example in the 10m band, the 4 lanes are centred on</a:t>
            </a:r>
            <a:endParaRPr sz="1300">
              <a:solidFill>
                <a:srgbClr val="000000"/>
              </a:solidFill>
              <a:latin typeface="Arial"/>
              <a:ea typeface="Arial"/>
              <a:cs typeface="Arial"/>
              <a:sym typeface="Arial"/>
            </a:endParaRPr>
          </a:p>
          <a:p>
            <a:pPr indent="-311150" lvl="0" marL="1371600" rtl="0" algn="l">
              <a:spcBef>
                <a:spcPts val="0"/>
              </a:spcBef>
              <a:spcAft>
                <a:spcPts val="0"/>
              </a:spcAft>
              <a:buClr>
                <a:srgbClr val="000000"/>
              </a:buClr>
              <a:buSzPts val="1300"/>
              <a:buFont typeface="Arial"/>
              <a:buChar char="●"/>
            </a:pPr>
            <a:r>
              <a:rPr lang="en-GB" sz="1300">
                <a:solidFill>
                  <a:srgbClr val="000000"/>
                </a:solidFill>
                <a:latin typeface="Arial"/>
                <a:ea typeface="Arial"/>
                <a:cs typeface="Arial"/>
                <a:sym typeface="Arial"/>
              </a:rPr>
              <a:t>28,126,020Hz </a:t>
            </a:r>
            <a:endParaRPr sz="1300">
              <a:solidFill>
                <a:srgbClr val="000000"/>
              </a:solidFill>
              <a:latin typeface="Arial"/>
              <a:ea typeface="Arial"/>
              <a:cs typeface="Arial"/>
              <a:sym typeface="Arial"/>
            </a:endParaRPr>
          </a:p>
          <a:p>
            <a:pPr indent="-311150" lvl="0" marL="1371600" rtl="0" algn="l">
              <a:spcBef>
                <a:spcPts val="0"/>
              </a:spcBef>
              <a:spcAft>
                <a:spcPts val="0"/>
              </a:spcAft>
              <a:buClr>
                <a:srgbClr val="000000"/>
              </a:buClr>
              <a:buSzPts val="1300"/>
              <a:buFont typeface="Arial"/>
              <a:buChar char="●"/>
            </a:pPr>
            <a:r>
              <a:rPr lang="en-GB" sz="1300">
                <a:solidFill>
                  <a:srgbClr val="000000"/>
                </a:solidFill>
                <a:latin typeface="Arial"/>
                <a:ea typeface="Arial"/>
                <a:cs typeface="Arial"/>
                <a:sym typeface="Arial"/>
              </a:rPr>
              <a:t>28,126,060Hz </a:t>
            </a:r>
            <a:endParaRPr sz="1300">
              <a:solidFill>
                <a:srgbClr val="000000"/>
              </a:solidFill>
              <a:latin typeface="Arial"/>
              <a:ea typeface="Arial"/>
              <a:cs typeface="Arial"/>
              <a:sym typeface="Arial"/>
            </a:endParaRPr>
          </a:p>
          <a:p>
            <a:pPr indent="-311150" lvl="0" marL="1371600" rtl="0" algn="l">
              <a:spcBef>
                <a:spcPts val="0"/>
              </a:spcBef>
              <a:spcAft>
                <a:spcPts val="0"/>
              </a:spcAft>
              <a:buClr>
                <a:srgbClr val="000000"/>
              </a:buClr>
              <a:buSzPts val="1300"/>
              <a:buFont typeface="Arial"/>
              <a:buChar char="●"/>
            </a:pPr>
            <a:r>
              <a:rPr lang="en-GB" sz="1300">
                <a:solidFill>
                  <a:srgbClr val="000000"/>
                </a:solidFill>
                <a:latin typeface="Arial"/>
                <a:ea typeface="Arial"/>
                <a:cs typeface="Arial"/>
                <a:sym typeface="Arial"/>
              </a:rPr>
              <a:t>28,126,140Hz</a:t>
            </a:r>
            <a:endParaRPr sz="1300">
              <a:solidFill>
                <a:srgbClr val="000000"/>
              </a:solidFill>
              <a:latin typeface="Arial"/>
              <a:ea typeface="Arial"/>
              <a:cs typeface="Arial"/>
              <a:sym typeface="Arial"/>
            </a:endParaRPr>
          </a:p>
          <a:p>
            <a:pPr indent="-311150" lvl="0" marL="1371600" rtl="0" algn="l">
              <a:spcBef>
                <a:spcPts val="0"/>
              </a:spcBef>
              <a:spcAft>
                <a:spcPts val="0"/>
              </a:spcAft>
              <a:buClr>
                <a:srgbClr val="000000"/>
              </a:buClr>
              <a:buSzPts val="1300"/>
              <a:buFont typeface="Arial"/>
              <a:buChar char="●"/>
            </a:pPr>
            <a:r>
              <a:rPr lang="en-GB" sz="1300">
                <a:solidFill>
                  <a:srgbClr val="000000"/>
                </a:solidFill>
                <a:latin typeface="Arial"/>
                <a:ea typeface="Arial"/>
                <a:cs typeface="Arial"/>
                <a:sym typeface="Arial"/>
              </a:rPr>
              <a:t>28,126,180Hz</a:t>
            </a:r>
            <a:endParaRPr sz="1300">
              <a:solidFill>
                <a:srgbClr val="000000"/>
              </a:solidFill>
              <a:latin typeface="Arial"/>
              <a:ea typeface="Arial"/>
              <a:cs typeface="Arial"/>
              <a:sym typeface="Arial"/>
            </a:endParaRPr>
          </a:p>
          <a:p>
            <a:pPr indent="-311150" lvl="0" marL="457200" rtl="0" algn="l">
              <a:spcBef>
                <a:spcPts val="0"/>
              </a:spcBef>
              <a:spcAft>
                <a:spcPts val="0"/>
              </a:spcAft>
              <a:buClr>
                <a:srgbClr val="000000"/>
              </a:buClr>
              <a:buSzPts val="1300"/>
              <a:buFont typeface="Arial"/>
              <a:buChar char="●"/>
            </a:pPr>
            <a:r>
              <a:rPr lang="en-GB" sz="1300">
                <a:solidFill>
                  <a:srgbClr val="000000"/>
                </a:solidFill>
                <a:latin typeface="Arial"/>
                <a:ea typeface="Arial"/>
                <a:cs typeface="Arial"/>
                <a:sym typeface="Arial"/>
              </a:rPr>
              <a:t>The </a:t>
            </a:r>
            <a:r>
              <a:rPr b="1" lang="en-GB" sz="1300">
                <a:solidFill>
                  <a:srgbClr val="000000"/>
                </a:solidFill>
                <a:latin typeface="Arial"/>
                <a:ea typeface="Arial"/>
                <a:cs typeface="Arial"/>
                <a:sym typeface="Arial"/>
              </a:rPr>
              <a:t>even numbered minute slot</a:t>
            </a:r>
            <a:r>
              <a:rPr lang="en-GB" sz="1300">
                <a:solidFill>
                  <a:srgbClr val="000000"/>
                </a:solidFill>
                <a:latin typeface="Arial"/>
                <a:ea typeface="Arial"/>
                <a:cs typeface="Arial"/>
                <a:sym typeface="Arial"/>
              </a:rPr>
              <a:t> within the 10 min cycle in which to start TXing</a:t>
            </a:r>
            <a:endParaRPr sz="1300">
              <a:solidFill>
                <a:srgbClr val="000000"/>
              </a:solidFill>
              <a:latin typeface="Arial"/>
              <a:ea typeface="Arial"/>
              <a:cs typeface="Arial"/>
              <a:sym typeface="Arial"/>
            </a:endParaRPr>
          </a:p>
          <a:p>
            <a:pPr indent="-311150" lvl="1" marL="914400" rtl="0" algn="l">
              <a:spcBef>
                <a:spcPts val="0"/>
              </a:spcBef>
              <a:spcAft>
                <a:spcPts val="0"/>
              </a:spcAft>
              <a:buClr>
                <a:srgbClr val="000000"/>
              </a:buClr>
              <a:buSzPts val="1300"/>
              <a:buFont typeface="Arial"/>
              <a:buChar char="○"/>
            </a:pPr>
            <a:r>
              <a:rPr lang="en-GB" sz="1300">
                <a:solidFill>
                  <a:srgbClr val="000000"/>
                </a:solidFill>
                <a:latin typeface="Arial"/>
                <a:ea typeface="Arial"/>
                <a:cs typeface="Arial"/>
                <a:sym typeface="Arial"/>
              </a:rPr>
              <a:t>i.e. 0,2,4,6,8 (there are 5 slots in a 10 min cycle)</a:t>
            </a:r>
            <a:endParaRPr sz="1300">
              <a:solidFill>
                <a:srgbClr val="000000"/>
              </a:solidFill>
              <a:latin typeface="Arial"/>
              <a:ea typeface="Arial"/>
              <a:cs typeface="Arial"/>
              <a:sym typeface="Arial"/>
            </a:endParaRPr>
          </a:p>
          <a:p>
            <a:pPr indent="0" lvl="0" marL="1371600" rtl="0" algn="l">
              <a:spcBef>
                <a:spcPts val="1200"/>
              </a:spcBef>
              <a:spcAft>
                <a:spcPts val="0"/>
              </a:spcAft>
              <a:buNone/>
            </a:pPr>
            <a:r>
              <a:t/>
            </a:r>
            <a:endParaRPr sz="1300">
              <a:solidFill>
                <a:srgbClr val="000000"/>
              </a:solidFill>
              <a:latin typeface="Arial"/>
              <a:ea typeface="Arial"/>
              <a:cs typeface="Arial"/>
              <a:sym typeface="Arial"/>
            </a:endParaRPr>
          </a:p>
          <a:p>
            <a:pPr indent="0" lvl="0" marL="1371600" rtl="0" algn="l">
              <a:spcBef>
                <a:spcPts val="1200"/>
              </a:spcBef>
              <a:spcAft>
                <a:spcPts val="0"/>
              </a:spcAft>
              <a:buNone/>
            </a:pPr>
            <a:r>
              <a:t/>
            </a:r>
            <a:endParaRPr sz="1300">
              <a:solidFill>
                <a:srgbClr val="000000"/>
              </a:solidFill>
              <a:latin typeface="Arial"/>
              <a:ea typeface="Arial"/>
              <a:cs typeface="Arial"/>
              <a:sym typeface="Arial"/>
            </a:endParaRPr>
          </a:p>
          <a:p>
            <a:pPr indent="0" lvl="0" marL="0" rtl="0" algn="l">
              <a:spcBef>
                <a:spcPts val="1200"/>
              </a:spcBef>
              <a:spcAft>
                <a:spcPts val="1200"/>
              </a:spcAft>
              <a:buNone/>
            </a:pPr>
            <a:r>
              <a:t/>
            </a:r>
            <a:endParaRPr sz="13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28"/>
          <p:cNvSpPr txBox="1"/>
          <p:nvPr>
            <p:ph type="title"/>
          </p:nvPr>
        </p:nvSpPr>
        <p:spPr>
          <a:xfrm>
            <a:off x="819150" y="40450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Channel Map to Reserve a Call Sign</a:t>
            </a:r>
            <a:endParaRPr/>
          </a:p>
        </p:txBody>
      </p:sp>
      <p:sp>
        <p:nvSpPr>
          <p:cNvPr id="235" name="Google Shape;235;p28"/>
          <p:cNvSpPr txBox="1"/>
          <p:nvPr>
            <p:ph idx="1" type="body"/>
          </p:nvPr>
        </p:nvSpPr>
        <p:spPr>
          <a:xfrm>
            <a:off x="819150" y="1081775"/>
            <a:ext cx="7505700" cy="3500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1100">
                <a:latin typeface="Arial"/>
                <a:ea typeface="Arial"/>
                <a:cs typeface="Arial"/>
                <a:sym typeface="Arial"/>
              </a:rPr>
              <a:t>C</a:t>
            </a:r>
            <a:r>
              <a:rPr lang="en-GB" sz="1100">
                <a:latin typeface="Arial"/>
                <a:ea typeface="Arial"/>
                <a:cs typeface="Arial"/>
                <a:sym typeface="Arial"/>
              </a:rPr>
              <a:t>hannel map configuration is provided by Tratuito </a:t>
            </a:r>
            <a:r>
              <a:rPr lang="en-GB" sz="1100" u="sng">
                <a:solidFill>
                  <a:schemeClr val="hlink"/>
                </a:solidFill>
                <a:latin typeface="Arial"/>
                <a:ea typeface="Arial"/>
                <a:cs typeface="Arial"/>
                <a:sym typeface="Arial"/>
                <a:hlinkClick r:id="rId3"/>
              </a:rPr>
              <a:t>https://traquito.github.io/channelmap</a:t>
            </a:r>
            <a:endParaRPr sz="1100">
              <a:latin typeface="Arial"/>
              <a:ea typeface="Arial"/>
              <a:cs typeface="Arial"/>
              <a:sym typeface="Arial"/>
            </a:endParaRPr>
          </a:p>
          <a:p>
            <a:pPr indent="-298450" lvl="0" marL="457200" rtl="0" algn="l">
              <a:spcBef>
                <a:spcPts val="1200"/>
              </a:spcBef>
              <a:spcAft>
                <a:spcPts val="0"/>
              </a:spcAft>
              <a:buSzPts val="1100"/>
              <a:buFont typeface="Arial"/>
              <a:buChar char="●"/>
            </a:pPr>
            <a:r>
              <a:rPr lang="en-GB" sz="1100">
                <a:latin typeface="Arial"/>
                <a:ea typeface="Arial"/>
                <a:cs typeface="Arial"/>
                <a:sym typeface="Arial"/>
              </a:rPr>
              <a:t>There are 600 channels for each WSPR band available</a:t>
            </a:r>
            <a:endParaRPr sz="1100">
              <a:latin typeface="Arial"/>
              <a:ea typeface="Arial"/>
              <a:cs typeface="Arial"/>
              <a:sym typeface="Arial"/>
            </a:endParaRPr>
          </a:p>
          <a:p>
            <a:pPr indent="-298450" lvl="0" marL="457200" rtl="0" algn="l">
              <a:spcBef>
                <a:spcPts val="0"/>
              </a:spcBef>
              <a:spcAft>
                <a:spcPts val="0"/>
              </a:spcAft>
              <a:buSzPts val="1100"/>
              <a:buFont typeface="Arial"/>
              <a:buChar char="●"/>
            </a:pPr>
            <a:r>
              <a:rPr lang="en-GB" sz="1100">
                <a:latin typeface="Arial"/>
                <a:ea typeface="Arial"/>
                <a:cs typeface="Arial"/>
                <a:sym typeface="Arial"/>
              </a:rPr>
              <a:t>Reservations are by the callsign used in the WSPR packets.</a:t>
            </a:r>
            <a:endParaRPr sz="1100">
              <a:latin typeface="Arial"/>
              <a:ea typeface="Arial"/>
              <a:cs typeface="Arial"/>
              <a:sym typeface="Arial"/>
            </a:endParaRPr>
          </a:p>
          <a:p>
            <a:pPr indent="0" lvl="0" marL="0" rtl="0" algn="l">
              <a:spcBef>
                <a:spcPts val="1200"/>
              </a:spcBef>
              <a:spcAft>
                <a:spcPts val="0"/>
              </a:spcAft>
              <a:buNone/>
            </a:pPr>
            <a:r>
              <a:t/>
            </a:r>
            <a:endParaRPr sz="1100">
              <a:latin typeface="Arial"/>
              <a:ea typeface="Arial"/>
              <a:cs typeface="Arial"/>
              <a:sym typeface="Arial"/>
            </a:endParaRPr>
          </a:p>
          <a:p>
            <a:pPr indent="0" lvl="0" marL="0" rtl="0" algn="l">
              <a:spcBef>
                <a:spcPts val="1200"/>
              </a:spcBef>
              <a:spcAft>
                <a:spcPts val="1200"/>
              </a:spcAft>
              <a:buNone/>
            </a:pPr>
            <a:r>
              <a:t/>
            </a:r>
            <a:endParaRPr/>
          </a:p>
        </p:txBody>
      </p:sp>
      <p:pic>
        <p:nvPicPr>
          <p:cNvPr id="236" name="Google Shape;236;p28"/>
          <p:cNvPicPr preferRelativeResize="0"/>
          <p:nvPr/>
        </p:nvPicPr>
        <p:blipFill>
          <a:blip r:embed="rId4">
            <a:alphaModFix/>
          </a:blip>
          <a:stretch>
            <a:fillRect/>
          </a:stretch>
        </p:blipFill>
        <p:spPr>
          <a:xfrm>
            <a:off x="485650" y="2049550"/>
            <a:ext cx="8172701" cy="27575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29"/>
          <p:cNvSpPr txBox="1"/>
          <p:nvPr>
            <p:ph type="title"/>
          </p:nvPr>
        </p:nvSpPr>
        <p:spPr>
          <a:xfrm>
            <a:off x="819150" y="329425"/>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Channel Map to Reserve a Call Sign</a:t>
            </a:r>
            <a:endParaRPr/>
          </a:p>
        </p:txBody>
      </p:sp>
      <p:sp>
        <p:nvSpPr>
          <p:cNvPr id="242" name="Google Shape;242;p29"/>
          <p:cNvSpPr txBox="1"/>
          <p:nvPr>
            <p:ph idx="1" type="body"/>
          </p:nvPr>
        </p:nvSpPr>
        <p:spPr>
          <a:xfrm>
            <a:off x="863250" y="897050"/>
            <a:ext cx="7505700" cy="3505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GB">
                <a:solidFill>
                  <a:srgbClr val="000000"/>
                </a:solidFill>
                <a:latin typeface="Arial"/>
                <a:ea typeface="Arial"/>
                <a:cs typeface="Arial"/>
                <a:sym typeface="Arial"/>
              </a:rPr>
              <a:t>For example, a tracker that has been assigned channel 463, in the 10m band </a:t>
            </a:r>
            <a:endParaRPr>
              <a:solidFill>
                <a:srgbClr val="000000"/>
              </a:solidFill>
              <a:latin typeface="Arial"/>
              <a:ea typeface="Arial"/>
              <a:cs typeface="Arial"/>
              <a:sym typeface="Arial"/>
            </a:endParaRPr>
          </a:p>
          <a:p>
            <a:pPr indent="-317500" lvl="0" marL="457200" rtl="0" algn="l">
              <a:lnSpc>
                <a:spcPct val="100000"/>
              </a:lnSpc>
              <a:spcBef>
                <a:spcPts val="0"/>
              </a:spcBef>
              <a:spcAft>
                <a:spcPts val="0"/>
              </a:spcAft>
              <a:buClr>
                <a:srgbClr val="000000"/>
              </a:buClr>
              <a:buSzPts val="1400"/>
              <a:buFont typeface="Arial"/>
              <a:buChar char="●"/>
            </a:pPr>
            <a:r>
              <a:rPr lang="en-GB">
                <a:solidFill>
                  <a:srgbClr val="000000"/>
                </a:solidFill>
                <a:latin typeface="Arial"/>
                <a:ea typeface="Arial"/>
                <a:cs typeface="Arial"/>
                <a:sym typeface="Arial"/>
              </a:rPr>
              <a:t>Callsign 1st and 3rd chars will be “</a:t>
            </a:r>
            <a:r>
              <a:rPr b="1" lang="en-GB">
                <a:solidFill>
                  <a:srgbClr val="000000"/>
                </a:solidFill>
                <a:latin typeface="Arial"/>
                <a:ea typeface="Arial"/>
                <a:cs typeface="Arial"/>
                <a:sym typeface="Arial"/>
              </a:rPr>
              <a:t>Q</a:t>
            </a:r>
            <a:r>
              <a:rPr lang="en-GB">
                <a:solidFill>
                  <a:srgbClr val="000000"/>
                </a:solidFill>
                <a:latin typeface="Arial"/>
                <a:ea typeface="Arial"/>
                <a:cs typeface="Arial"/>
                <a:sym typeface="Arial"/>
              </a:rPr>
              <a:t>” &amp; “</a:t>
            </a:r>
            <a:r>
              <a:rPr b="1" lang="en-GB">
                <a:solidFill>
                  <a:srgbClr val="000000"/>
                </a:solidFill>
                <a:latin typeface="Arial"/>
                <a:ea typeface="Arial"/>
                <a:cs typeface="Arial"/>
                <a:sym typeface="Arial"/>
              </a:rPr>
              <a:t>3</a:t>
            </a:r>
            <a:r>
              <a:rPr lang="en-GB">
                <a:solidFill>
                  <a:srgbClr val="000000"/>
                </a:solidFill>
                <a:latin typeface="Arial"/>
                <a:ea typeface="Arial"/>
                <a:cs typeface="Arial"/>
                <a:sym typeface="Arial"/>
              </a:rPr>
              <a:t>” respectively of the telemetry packet</a:t>
            </a:r>
            <a:endParaRPr>
              <a:solidFill>
                <a:srgbClr val="000000"/>
              </a:solidFill>
              <a:latin typeface="Arial"/>
              <a:ea typeface="Arial"/>
              <a:cs typeface="Arial"/>
              <a:sym typeface="Arial"/>
            </a:endParaRPr>
          </a:p>
          <a:p>
            <a:pPr indent="-317500" lvl="0" marL="457200" rtl="0" algn="l">
              <a:lnSpc>
                <a:spcPct val="100000"/>
              </a:lnSpc>
              <a:spcBef>
                <a:spcPts val="0"/>
              </a:spcBef>
              <a:spcAft>
                <a:spcPts val="0"/>
              </a:spcAft>
              <a:buClr>
                <a:srgbClr val="000000"/>
              </a:buClr>
              <a:buSzPts val="1400"/>
              <a:buFont typeface="Arial"/>
              <a:buChar char="●"/>
            </a:pPr>
            <a:r>
              <a:rPr lang="en-GB">
                <a:solidFill>
                  <a:srgbClr val="000000"/>
                </a:solidFill>
                <a:latin typeface="Arial"/>
                <a:ea typeface="Arial"/>
                <a:cs typeface="Arial"/>
                <a:sym typeface="Arial"/>
              </a:rPr>
              <a:t>Start transmitting with the std WSPR packet in the </a:t>
            </a:r>
            <a:r>
              <a:rPr b="1" lang="en-GB">
                <a:solidFill>
                  <a:srgbClr val="000000"/>
                </a:solidFill>
                <a:latin typeface="Arial"/>
                <a:ea typeface="Arial"/>
                <a:cs typeface="Arial"/>
                <a:sym typeface="Arial"/>
              </a:rPr>
              <a:t>0th</a:t>
            </a:r>
            <a:r>
              <a:rPr lang="en-GB">
                <a:solidFill>
                  <a:srgbClr val="000000"/>
                </a:solidFill>
                <a:latin typeface="Arial"/>
                <a:ea typeface="Arial"/>
                <a:cs typeface="Arial"/>
                <a:sym typeface="Arial"/>
              </a:rPr>
              <a:t> minute of each 10 min segment, followed by the telemetry packet/s (more than 1 can be sent)</a:t>
            </a:r>
            <a:endParaRPr>
              <a:solidFill>
                <a:srgbClr val="000000"/>
              </a:solidFill>
              <a:latin typeface="Arial"/>
              <a:ea typeface="Arial"/>
              <a:cs typeface="Arial"/>
              <a:sym typeface="Arial"/>
            </a:endParaRPr>
          </a:p>
          <a:p>
            <a:pPr indent="-317500" lvl="0" marL="457200" rtl="0" algn="l">
              <a:lnSpc>
                <a:spcPct val="100000"/>
              </a:lnSpc>
              <a:spcBef>
                <a:spcPts val="0"/>
              </a:spcBef>
              <a:spcAft>
                <a:spcPts val="0"/>
              </a:spcAft>
              <a:buClr>
                <a:srgbClr val="000000"/>
              </a:buClr>
              <a:buSzPts val="1400"/>
              <a:buFont typeface="Arial"/>
              <a:buChar char="●"/>
            </a:pPr>
            <a:r>
              <a:rPr lang="en-GB">
                <a:solidFill>
                  <a:srgbClr val="000000"/>
                </a:solidFill>
                <a:latin typeface="Arial"/>
                <a:ea typeface="Arial"/>
                <a:cs typeface="Arial"/>
                <a:sym typeface="Arial"/>
              </a:rPr>
              <a:t>TX in </a:t>
            </a:r>
            <a:r>
              <a:rPr b="1" lang="en-GB">
                <a:solidFill>
                  <a:srgbClr val="000000"/>
                </a:solidFill>
                <a:latin typeface="Arial"/>
                <a:ea typeface="Arial"/>
                <a:cs typeface="Arial"/>
                <a:sym typeface="Arial"/>
              </a:rPr>
              <a:t>lane 1</a:t>
            </a:r>
            <a:r>
              <a:rPr lang="en-GB">
                <a:solidFill>
                  <a:srgbClr val="000000"/>
                </a:solidFill>
                <a:latin typeface="Arial"/>
                <a:ea typeface="Arial"/>
                <a:cs typeface="Arial"/>
                <a:sym typeface="Arial"/>
              </a:rPr>
              <a:t> which has a central frequency of 28,126,020Hz.</a:t>
            </a:r>
            <a:endParaRPr>
              <a:solidFill>
                <a:srgbClr val="000000"/>
              </a:solidFill>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a:p>
            <a:pPr indent="0" lvl="0" marL="0" rtl="0" algn="l">
              <a:spcBef>
                <a:spcPts val="1200"/>
              </a:spcBef>
              <a:spcAft>
                <a:spcPts val="1200"/>
              </a:spcAft>
              <a:buNone/>
            </a:pPr>
            <a:r>
              <a:t/>
            </a:r>
            <a:endParaRPr/>
          </a:p>
        </p:txBody>
      </p:sp>
      <p:pic>
        <p:nvPicPr>
          <p:cNvPr id="243" name="Google Shape;243;p29"/>
          <p:cNvPicPr preferRelativeResize="0"/>
          <p:nvPr/>
        </p:nvPicPr>
        <p:blipFill>
          <a:blip r:embed="rId3">
            <a:alphaModFix/>
          </a:blip>
          <a:stretch>
            <a:fillRect/>
          </a:stretch>
        </p:blipFill>
        <p:spPr>
          <a:xfrm>
            <a:off x="154987" y="1996525"/>
            <a:ext cx="8834026" cy="31469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30"/>
          <p:cNvSpPr txBox="1"/>
          <p:nvPr>
            <p:ph type="title"/>
          </p:nvPr>
        </p:nvSpPr>
        <p:spPr>
          <a:xfrm>
            <a:off x="819150" y="59610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Typical WSPR decodes</a:t>
            </a:r>
            <a:endParaRPr/>
          </a:p>
        </p:txBody>
      </p:sp>
      <p:sp>
        <p:nvSpPr>
          <p:cNvPr id="249" name="Google Shape;249;p30"/>
          <p:cNvSpPr txBox="1"/>
          <p:nvPr>
            <p:ph idx="1" type="body"/>
          </p:nvPr>
        </p:nvSpPr>
        <p:spPr>
          <a:xfrm>
            <a:off x="819150" y="1224300"/>
            <a:ext cx="7505700" cy="33591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GB" sz="1400">
                <a:solidFill>
                  <a:srgbClr val="233A44"/>
                </a:solidFill>
                <a:latin typeface="Arial"/>
                <a:ea typeface="Arial"/>
                <a:cs typeface="Arial"/>
                <a:sym typeface="Arial"/>
              </a:rPr>
              <a:t>Here we have the std WSPR entry (Z</a:t>
            </a:r>
            <a:r>
              <a:rPr lang="en-GB">
                <a:solidFill>
                  <a:srgbClr val="233A44"/>
                </a:solidFill>
                <a:latin typeface="Arial"/>
                <a:ea typeface="Arial"/>
                <a:cs typeface="Arial"/>
                <a:sym typeface="Arial"/>
              </a:rPr>
              <a:t>R</a:t>
            </a:r>
            <a:r>
              <a:rPr lang="en-GB" sz="1400">
                <a:solidFill>
                  <a:srgbClr val="233A44"/>
                </a:solidFill>
                <a:latin typeface="Arial"/>
                <a:ea typeface="Arial"/>
                <a:cs typeface="Arial"/>
                <a:sym typeface="Arial"/>
              </a:rPr>
              <a:t>6WT) followed by </a:t>
            </a:r>
            <a:r>
              <a:rPr b="1" i="1" lang="en-GB" sz="1400">
                <a:solidFill>
                  <a:srgbClr val="233A44"/>
                </a:solidFill>
                <a:latin typeface="Arial"/>
                <a:ea typeface="Arial"/>
                <a:cs typeface="Arial"/>
                <a:sym typeface="Arial"/>
              </a:rPr>
              <a:t>3 telemetry WSPR packets</a:t>
            </a:r>
            <a:r>
              <a:rPr lang="en-GB" sz="1400">
                <a:solidFill>
                  <a:srgbClr val="233A44"/>
                </a:solidFill>
                <a:latin typeface="Arial"/>
                <a:ea typeface="Arial"/>
                <a:cs typeface="Arial"/>
                <a:sym typeface="Arial"/>
              </a:rPr>
              <a:t>.</a:t>
            </a:r>
            <a:endParaRPr sz="1400">
              <a:solidFill>
                <a:srgbClr val="233A44"/>
              </a:solidFill>
              <a:latin typeface="Arial"/>
              <a:ea typeface="Arial"/>
              <a:cs typeface="Arial"/>
              <a:sym typeface="Arial"/>
            </a:endParaRPr>
          </a:p>
          <a:p>
            <a:pPr indent="0" lvl="0" marL="0" rtl="0" algn="l">
              <a:lnSpc>
                <a:spcPct val="100000"/>
              </a:lnSpc>
              <a:spcBef>
                <a:spcPts val="0"/>
              </a:spcBef>
              <a:spcAft>
                <a:spcPts val="0"/>
              </a:spcAft>
              <a:buNone/>
            </a:pPr>
            <a:r>
              <a:rPr lang="en-GB" sz="1400">
                <a:solidFill>
                  <a:srgbClr val="233A44"/>
                </a:solidFill>
                <a:latin typeface="Arial"/>
                <a:ea typeface="Arial"/>
                <a:cs typeface="Arial"/>
                <a:sym typeface="Arial"/>
              </a:rPr>
              <a:t>1st WSPR packet is as expected with Z</a:t>
            </a:r>
            <a:r>
              <a:rPr lang="en-GB">
                <a:solidFill>
                  <a:srgbClr val="233A44"/>
                </a:solidFill>
                <a:latin typeface="Arial"/>
                <a:ea typeface="Arial"/>
                <a:cs typeface="Arial"/>
                <a:sym typeface="Arial"/>
              </a:rPr>
              <a:t>R</a:t>
            </a:r>
            <a:r>
              <a:rPr lang="en-GB" sz="1400">
                <a:solidFill>
                  <a:srgbClr val="233A44"/>
                </a:solidFill>
                <a:latin typeface="Arial"/>
                <a:ea typeface="Arial"/>
                <a:cs typeface="Arial"/>
                <a:sym typeface="Arial"/>
              </a:rPr>
              <a:t>6WT, grid 4 and TX power level</a:t>
            </a:r>
            <a:endParaRPr sz="1400">
              <a:solidFill>
                <a:srgbClr val="233A44"/>
              </a:solidFill>
              <a:latin typeface="Arial"/>
              <a:ea typeface="Arial"/>
              <a:cs typeface="Arial"/>
              <a:sym typeface="Arial"/>
            </a:endParaRPr>
          </a:p>
          <a:p>
            <a:pPr indent="0" lvl="0" marL="0" rtl="0" algn="l">
              <a:lnSpc>
                <a:spcPct val="100000"/>
              </a:lnSpc>
              <a:spcBef>
                <a:spcPts val="0"/>
              </a:spcBef>
              <a:spcAft>
                <a:spcPts val="0"/>
              </a:spcAft>
              <a:buNone/>
            </a:pPr>
            <a:r>
              <a:rPr lang="en-GB" sz="1400">
                <a:solidFill>
                  <a:srgbClr val="233A44"/>
                </a:solidFill>
                <a:latin typeface="Arial"/>
                <a:ea typeface="Arial"/>
                <a:cs typeface="Arial"/>
                <a:sym typeface="Arial"/>
              </a:rPr>
              <a:t>Telemetry packets follow immediately after the WSPR packet. </a:t>
            </a:r>
            <a:endParaRPr sz="1400">
              <a:solidFill>
                <a:srgbClr val="233A44"/>
              </a:solidFill>
              <a:latin typeface="Arial"/>
              <a:ea typeface="Arial"/>
              <a:cs typeface="Arial"/>
              <a:sym typeface="Arial"/>
            </a:endParaRPr>
          </a:p>
          <a:p>
            <a:pPr indent="0" lvl="0" marL="0" rtl="0" algn="l">
              <a:lnSpc>
                <a:spcPct val="100000"/>
              </a:lnSpc>
              <a:spcBef>
                <a:spcPts val="0"/>
              </a:spcBef>
              <a:spcAft>
                <a:spcPts val="0"/>
              </a:spcAft>
              <a:buNone/>
            </a:pPr>
            <a:r>
              <a:t/>
            </a:r>
            <a:endParaRPr>
              <a:solidFill>
                <a:srgbClr val="233A44"/>
              </a:solidFill>
              <a:latin typeface="Arial"/>
              <a:ea typeface="Arial"/>
              <a:cs typeface="Arial"/>
              <a:sym typeface="Arial"/>
            </a:endParaRPr>
          </a:p>
          <a:p>
            <a:pPr indent="0" lvl="0" marL="0" rtl="0" algn="l">
              <a:lnSpc>
                <a:spcPct val="100000"/>
              </a:lnSpc>
              <a:spcBef>
                <a:spcPts val="0"/>
              </a:spcBef>
              <a:spcAft>
                <a:spcPts val="0"/>
              </a:spcAft>
              <a:buNone/>
            </a:pPr>
            <a:r>
              <a:rPr lang="en-GB" sz="1400">
                <a:solidFill>
                  <a:srgbClr val="233A44"/>
                </a:solidFill>
                <a:latin typeface="Arial"/>
                <a:ea typeface="Arial"/>
                <a:cs typeface="Arial"/>
                <a:sym typeface="Arial"/>
              </a:rPr>
              <a:t>The channel is 463, so the 1st and 3rd chars of the callsign are “Q” and “3”. This and the timing (starts on 0th min) are used to link these </a:t>
            </a:r>
            <a:r>
              <a:rPr lang="en-GB" sz="1400">
                <a:solidFill>
                  <a:srgbClr val="233A44"/>
                </a:solidFill>
                <a:latin typeface="Arial"/>
                <a:ea typeface="Arial"/>
                <a:cs typeface="Arial"/>
                <a:sym typeface="Arial"/>
              </a:rPr>
              <a:t>telemetry</a:t>
            </a:r>
            <a:r>
              <a:rPr lang="en-GB" sz="1400">
                <a:solidFill>
                  <a:srgbClr val="233A44"/>
                </a:solidFill>
                <a:latin typeface="Arial"/>
                <a:ea typeface="Arial"/>
                <a:cs typeface="Arial"/>
                <a:sym typeface="Arial"/>
              </a:rPr>
              <a:t> </a:t>
            </a:r>
            <a:r>
              <a:rPr lang="en-GB" sz="1400">
                <a:solidFill>
                  <a:srgbClr val="233A44"/>
                </a:solidFill>
                <a:latin typeface="Arial"/>
                <a:ea typeface="Arial"/>
                <a:cs typeface="Arial"/>
                <a:sym typeface="Arial"/>
              </a:rPr>
              <a:t>packers</a:t>
            </a:r>
            <a:r>
              <a:rPr lang="en-GB" sz="1400">
                <a:solidFill>
                  <a:srgbClr val="233A44"/>
                </a:solidFill>
                <a:latin typeface="Arial"/>
                <a:ea typeface="Arial"/>
                <a:cs typeface="Arial"/>
                <a:sym typeface="Arial"/>
              </a:rPr>
              <a:t> to the initial WSPR packet.</a:t>
            </a:r>
            <a:endParaRPr sz="1400">
              <a:solidFill>
                <a:srgbClr val="233A44"/>
              </a:solidFill>
              <a:latin typeface="Arial"/>
              <a:ea typeface="Arial"/>
              <a:cs typeface="Arial"/>
              <a:sym typeface="Arial"/>
            </a:endParaRPr>
          </a:p>
          <a:p>
            <a:pPr indent="0" lvl="0" marL="0" rtl="0" algn="l">
              <a:lnSpc>
                <a:spcPct val="100000"/>
              </a:lnSpc>
              <a:spcBef>
                <a:spcPts val="0"/>
              </a:spcBef>
              <a:spcAft>
                <a:spcPts val="0"/>
              </a:spcAft>
              <a:buNone/>
            </a:pPr>
            <a:r>
              <a:t/>
            </a:r>
            <a:endParaRPr sz="1400">
              <a:solidFill>
                <a:srgbClr val="233A44"/>
              </a:solidFill>
              <a:latin typeface="Arial"/>
              <a:ea typeface="Arial"/>
              <a:cs typeface="Arial"/>
              <a:sym typeface="Arial"/>
            </a:endParaRPr>
          </a:p>
          <a:p>
            <a:pPr indent="0" lvl="0" marL="0" rtl="0" algn="l">
              <a:lnSpc>
                <a:spcPct val="100000"/>
              </a:lnSpc>
              <a:spcBef>
                <a:spcPts val="0"/>
              </a:spcBef>
              <a:spcAft>
                <a:spcPts val="0"/>
              </a:spcAft>
              <a:buNone/>
            </a:pPr>
            <a:r>
              <a:t/>
            </a:r>
            <a:endParaRPr sz="1400">
              <a:solidFill>
                <a:srgbClr val="233A44"/>
              </a:solidFill>
              <a:latin typeface="Arial"/>
              <a:ea typeface="Arial"/>
              <a:cs typeface="Arial"/>
              <a:sym typeface="Arial"/>
            </a:endParaRPr>
          </a:p>
          <a:p>
            <a:pPr indent="0" lvl="0" marL="0" rtl="0" algn="l">
              <a:spcBef>
                <a:spcPts val="0"/>
              </a:spcBef>
              <a:spcAft>
                <a:spcPts val="1200"/>
              </a:spcAft>
              <a:buNone/>
            </a:pPr>
            <a:r>
              <a:t/>
            </a:r>
            <a:endParaRPr sz="1400">
              <a:latin typeface="Arial"/>
              <a:ea typeface="Arial"/>
              <a:cs typeface="Arial"/>
              <a:sym typeface="Arial"/>
            </a:endParaRPr>
          </a:p>
        </p:txBody>
      </p:sp>
      <p:pic>
        <p:nvPicPr>
          <p:cNvPr id="250" name="Google Shape;250;p30"/>
          <p:cNvPicPr preferRelativeResize="0"/>
          <p:nvPr/>
        </p:nvPicPr>
        <p:blipFill>
          <a:blip r:embed="rId3">
            <a:alphaModFix/>
          </a:blip>
          <a:stretch>
            <a:fillRect/>
          </a:stretch>
        </p:blipFill>
        <p:spPr>
          <a:xfrm>
            <a:off x="903800" y="2686151"/>
            <a:ext cx="7336400" cy="22262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31"/>
          <p:cNvSpPr txBox="1"/>
          <p:nvPr>
            <p:ph type="title"/>
          </p:nvPr>
        </p:nvSpPr>
        <p:spPr>
          <a:xfrm>
            <a:off x="819150" y="59610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I</a:t>
            </a:r>
            <a:r>
              <a:rPr lang="en-GB"/>
              <a:t>nterpreting these telemetry packets</a:t>
            </a:r>
            <a:endParaRPr/>
          </a:p>
        </p:txBody>
      </p:sp>
      <p:sp>
        <p:nvSpPr>
          <p:cNvPr id="256" name="Google Shape;256;p31"/>
          <p:cNvSpPr txBox="1"/>
          <p:nvPr>
            <p:ph idx="1" type="body"/>
          </p:nvPr>
        </p:nvSpPr>
        <p:spPr>
          <a:xfrm>
            <a:off x="819150" y="1347750"/>
            <a:ext cx="7505700" cy="3359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sz="1700">
                <a:solidFill>
                  <a:srgbClr val="000000"/>
                </a:solidFill>
                <a:latin typeface="Arial"/>
                <a:ea typeface="Arial"/>
                <a:cs typeface="Arial"/>
                <a:sym typeface="Arial"/>
              </a:rPr>
              <a:t>T</a:t>
            </a:r>
            <a:r>
              <a:rPr lang="en-GB" sz="1700">
                <a:solidFill>
                  <a:srgbClr val="000000"/>
                </a:solidFill>
                <a:latin typeface="Arial"/>
                <a:ea typeface="Arial"/>
                <a:cs typeface="Arial"/>
                <a:sym typeface="Arial"/>
              </a:rPr>
              <a:t>here are few websites that can</a:t>
            </a:r>
            <a:r>
              <a:rPr lang="en-GB" sz="1700">
                <a:solidFill>
                  <a:srgbClr val="000000"/>
                </a:solidFill>
                <a:latin typeface="Arial"/>
                <a:ea typeface="Arial"/>
                <a:cs typeface="Arial"/>
                <a:sym typeface="Arial"/>
              </a:rPr>
              <a:t> interpret these telemetry packets:</a:t>
            </a:r>
            <a:endParaRPr sz="1700">
              <a:solidFill>
                <a:srgbClr val="000000"/>
              </a:solidFill>
              <a:latin typeface="Arial"/>
              <a:ea typeface="Arial"/>
              <a:cs typeface="Arial"/>
              <a:sym typeface="Arial"/>
            </a:endParaRPr>
          </a:p>
          <a:p>
            <a:pPr indent="0" lvl="0" marL="0" rtl="0" algn="l">
              <a:spcBef>
                <a:spcPts val="1200"/>
              </a:spcBef>
              <a:spcAft>
                <a:spcPts val="0"/>
              </a:spcAft>
              <a:buNone/>
            </a:pPr>
            <a:r>
              <a:rPr lang="en-GB" sz="1700">
                <a:solidFill>
                  <a:srgbClr val="000000"/>
                </a:solidFill>
                <a:latin typeface="Arial"/>
                <a:ea typeface="Arial"/>
                <a:cs typeface="Arial"/>
                <a:sym typeface="Arial"/>
              </a:rPr>
              <a:t>Tracking sites such as </a:t>
            </a:r>
            <a:r>
              <a:rPr b="1" lang="en-GB" sz="1700">
                <a:solidFill>
                  <a:srgbClr val="000000"/>
                </a:solidFill>
                <a:uFill>
                  <a:noFill/>
                </a:uFill>
                <a:latin typeface="Arial"/>
                <a:ea typeface="Arial"/>
                <a:cs typeface="Arial"/>
                <a:sym typeface="Arial"/>
                <a:hlinkClick r:id="rId3">
                  <a:extLst>
                    <a:ext uri="{A12FA001-AC4F-418D-AE19-62706E023703}">
                      <ahyp:hlinkClr val="tx"/>
                    </a:ext>
                  </a:extLst>
                </a:hlinkClick>
              </a:rPr>
              <a:t>traquito.github.io</a:t>
            </a:r>
            <a:r>
              <a:rPr b="1" lang="en-GB" sz="1700">
                <a:solidFill>
                  <a:srgbClr val="000000"/>
                </a:solidFill>
                <a:latin typeface="Arial"/>
                <a:ea typeface="Arial"/>
                <a:cs typeface="Arial"/>
                <a:sym typeface="Arial"/>
              </a:rPr>
              <a:t>, wsprtv.com</a:t>
            </a:r>
            <a:r>
              <a:rPr lang="en-GB" sz="1700">
                <a:solidFill>
                  <a:srgbClr val="000000"/>
                </a:solidFill>
                <a:latin typeface="Arial"/>
                <a:ea typeface="Arial"/>
                <a:cs typeface="Arial"/>
                <a:sym typeface="Arial"/>
              </a:rPr>
              <a:t>, </a:t>
            </a:r>
            <a:r>
              <a:rPr b="1" lang="en-GB" sz="1700">
                <a:solidFill>
                  <a:srgbClr val="000000"/>
                </a:solidFill>
                <a:latin typeface="Arial"/>
                <a:ea typeface="Arial"/>
                <a:cs typeface="Arial"/>
                <a:sym typeface="Arial"/>
              </a:rPr>
              <a:t>lu7aa.org</a:t>
            </a:r>
            <a:r>
              <a:rPr lang="en-GB" sz="1700">
                <a:solidFill>
                  <a:srgbClr val="000000"/>
                </a:solidFill>
                <a:latin typeface="Arial"/>
                <a:ea typeface="Arial"/>
                <a:cs typeface="Arial"/>
                <a:sym typeface="Arial"/>
              </a:rPr>
              <a:t>, and </a:t>
            </a:r>
            <a:r>
              <a:rPr b="1" lang="en-GB" sz="1700">
                <a:solidFill>
                  <a:srgbClr val="000000"/>
                </a:solidFill>
                <a:latin typeface="Arial"/>
                <a:ea typeface="Arial"/>
                <a:cs typeface="Arial"/>
                <a:sym typeface="Arial"/>
              </a:rPr>
              <a:t>qrp-labs.com</a:t>
            </a:r>
            <a:r>
              <a:rPr lang="en-GB" sz="1700">
                <a:solidFill>
                  <a:srgbClr val="000000"/>
                </a:solidFill>
                <a:latin typeface="Arial"/>
                <a:ea typeface="Arial"/>
                <a:cs typeface="Arial"/>
                <a:sym typeface="Arial"/>
              </a:rPr>
              <a:t> use this channel information, which includes the specific 2 minute slot that packet is sent in, to combine the packets and present the balloon’s position and telemetry in a human-readable form.</a:t>
            </a:r>
            <a:endParaRPr sz="1700">
              <a:solidFill>
                <a:srgbClr val="000000"/>
              </a:solidFill>
              <a:latin typeface="Arial"/>
              <a:ea typeface="Arial"/>
              <a:cs typeface="Arial"/>
              <a:sym typeface="Arial"/>
            </a:endParaRPr>
          </a:p>
          <a:p>
            <a:pPr indent="0" lvl="0" marL="0" rtl="0" algn="l">
              <a:spcBef>
                <a:spcPts val="1200"/>
              </a:spcBef>
              <a:spcAft>
                <a:spcPts val="0"/>
              </a:spcAft>
              <a:buNone/>
            </a:pPr>
            <a:r>
              <a:rPr lang="en-GB" sz="1700">
                <a:solidFill>
                  <a:srgbClr val="000000"/>
                </a:solidFill>
                <a:latin typeface="Arial"/>
                <a:ea typeface="Arial"/>
                <a:cs typeface="Arial"/>
                <a:sym typeface="Arial"/>
              </a:rPr>
              <a:t>The picoballoon’s track is also shown on a map.</a:t>
            </a:r>
            <a:endParaRPr sz="1700">
              <a:solidFill>
                <a:srgbClr val="000000"/>
              </a:solidFill>
              <a:latin typeface="Arial"/>
              <a:ea typeface="Arial"/>
              <a:cs typeface="Arial"/>
              <a:sym typeface="Arial"/>
            </a:endParaRPr>
          </a:p>
          <a:p>
            <a:pPr indent="0" lvl="0" marL="0" rtl="0" algn="l">
              <a:spcBef>
                <a:spcPts val="1200"/>
              </a:spcBef>
              <a:spcAft>
                <a:spcPts val="1200"/>
              </a:spcAft>
              <a:buNone/>
            </a:pPr>
            <a:r>
              <a:rPr lang="en-GB" sz="1700">
                <a:solidFill>
                  <a:srgbClr val="000000"/>
                </a:solidFill>
                <a:latin typeface="Arial"/>
                <a:ea typeface="Arial"/>
                <a:cs typeface="Arial"/>
                <a:sym typeface="Arial"/>
              </a:rPr>
              <a:t>More on this later.</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14"/>
          <p:cNvSpPr txBox="1"/>
          <p:nvPr>
            <p:ph idx="1" type="body"/>
          </p:nvPr>
        </p:nvSpPr>
        <p:spPr>
          <a:xfrm>
            <a:off x="357725" y="1328925"/>
            <a:ext cx="5041800" cy="3359100"/>
          </a:xfrm>
          <a:prstGeom prst="rect">
            <a:avLst/>
          </a:prstGeom>
        </p:spPr>
        <p:txBody>
          <a:bodyPr anchorCtr="0" anchor="t" bIns="91425" lIns="91425" spcFirstLastPara="1" rIns="91425" wrap="square" tIns="91425">
            <a:noAutofit/>
          </a:bodyPr>
          <a:lstStyle/>
          <a:p>
            <a:pPr indent="-317500" lvl="0" marL="457200" rtl="0" algn="l">
              <a:lnSpc>
                <a:spcPct val="200000"/>
              </a:lnSpc>
              <a:spcBef>
                <a:spcPts val="1200"/>
              </a:spcBef>
              <a:spcAft>
                <a:spcPts val="0"/>
              </a:spcAft>
              <a:buClr>
                <a:srgbClr val="000000"/>
              </a:buClr>
              <a:buSzPts val="1400"/>
              <a:buFont typeface="Arial"/>
              <a:buChar char="●"/>
            </a:pPr>
            <a:r>
              <a:rPr lang="en-GB" sz="1400">
                <a:solidFill>
                  <a:srgbClr val="000000"/>
                </a:solidFill>
                <a:latin typeface="Arial"/>
                <a:ea typeface="Arial"/>
                <a:cs typeface="Arial"/>
                <a:sym typeface="Arial"/>
              </a:rPr>
              <a:t>Typical Pico Balloon Setup - hardware and the launch</a:t>
            </a:r>
            <a:endParaRPr sz="1400">
              <a:solidFill>
                <a:srgbClr val="000000"/>
              </a:solidFill>
              <a:latin typeface="Arial"/>
              <a:ea typeface="Arial"/>
              <a:cs typeface="Arial"/>
              <a:sym typeface="Arial"/>
            </a:endParaRPr>
          </a:p>
          <a:p>
            <a:pPr indent="-317500" lvl="0" marL="457200" rtl="0" algn="l">
              <a:lnSpc>
                <a:spcPct val="200000"/>
              </a:lnSpc>
              <a:spcBef>
                <a:spcPts val="0"/>
              </a:spcBef>
              <a:spcAft>
                <a:spcPts val="0"/>
              </a:spcAft>
              <a:buClr>
                <a:srgbClr val="000000"/>
              </a:buClr>
              <a:buSzPts val="1400"/>
              <a:buFont typeface="Arial"/>
              <a:buChar char="●"/>
            </a:pPr>
            <a:r>
              <a:rPr lang="en-GB" sz="1400">
                <a:solidFill>
                  <a:srgbClr val="000000"/>
                </a:solidFill>
                <a:latin typeface="Arial"/>
                <a:ea typeface="Arial"/>
                <a:cs typeface="Arial"/>
                <a:sym typeface="Arial"/>
              </a:rPr>
              <a:t>Start of sending telemetry from Pico </a:t>
            </a:r>
            <a:r>
              <a:rPr lang="en-GB" sz="1400">
                <a:solidFill>
                  <a:srgbClr val="000000"/>
                </a:solidFill>
                <a:latin typeface="Arial"/>
                <a:ea typeface="Arial"/>
                <a:cs typeface="Arial"/>
                <a:sym typeface="Arial"/>
              </a:rPr>
              <a:t>Balloons</a:t>
            </a:r>
            <a:r>
              <a:rPr lang="en-GB" sz="1400">
                <a:solidFill>
                  <a:srgbClr val="000000"/>
                </a:solidFill>
                <a:latin typeface="Arial"/>
                <a:ea typeface="Arial"/>
                <a:cs typeface="Arial"/>
                <a:sym typeface="Arial"/>
              </a:rPr>
              <a:t> using JT9</a:t>
            </a:r>
            <a:endParaRPr sz="1400">
              <a:solidFill>
                <a:srgbClr val="000000"/>
              </a:solidFill>
              <a:latin typeface="Arial"/>
              <a:ea typeface="Arial"/>
              <a:cs typeface="Arial"/>
              <a:sym typeface="Arial"/>
            </a:endParaRPr>
          </a:p>
          <a:p>
            <a:pPr indent="-317500" lvl="0" marL="457200" rtl="0" algn="l">
              <a:lnSpc>
                <a:spcPct val="200000"/>
              </a:lnSpc>
              <a:spcBef>
                <a:spcPts val="0"/>
              </a:spcBef>
              <a:spcAft>
                <a:spcPts val="0"/>
              </a:spcAft>
              <a:buClr>
                <a:srgbClr val="000000"/>
              </a:buClr>
              <a:buSzPts val="1400"/>
              <a:buFont typeface="Arial"/>
              <a:buChar char="●"/>
            </a:pPr>
            <a:r>
              <a:rPr lang="en-GB" sz="1400">
                <a:solidFill>
                  <a:srgbClr val="000000"/>
                </a:solidFill>
                <a:latin typeface="Arial"/>
                <a:ea typeface="Arial"/>
                <a:cs typeface="Arial"/>
                <a:sym typeface="Arial"/>
              </a:rPr>
              <a:t>Standard/Basic telemetry</a:t>
            </a:r>
            <a:r>
              <a:rPr lang="en-GB">
                <a:solidFill>
                  <a:srgbClr val="000000"/>
                </a:solidFill>
                <a:latin typeface="Arial"/>
                <a:ea typeface="Arial"/>
                <a:cs typeface="Arial"/>
                <a:sym typeface="Arial"/>
              </a:rPr>
              <a:t> (</a:t>
            </a:r>
            <a:r>
              <a:rPr lang="en-GB">
                <a:solidFill>
                  <a:srgbClr val="000000"/>
                </a:solidFill>
                <a:latin typeface="Arial"/>
                <a:ea typeface="Arial"/>
                <a:cs typeface="Arial"/>
                <a:sym typeface="Arial"/>
              </a:rPr>
              <a:t>U4B protocol)</a:t>
            </a:r>
            <a:endParaRPr sz="1400">
              <a:solidFill>
                <a:srgbClr val="000000"/>
              </a:solidFill>
              <a:latin typeface="Arial"/>
              <a:ea typeface="Arial"/>
              <a:cs typeface="Arial"/>
              <a:sym typeface="Arial"/>
            </a:endParaRPr>
          </a:p>
          <a:p>
            <a:pPr indent="-317500" lvl="0" marL="457200" rtl="0" algn="l">
              <a:lnSpc>
                <a:spcPct val="200000"/>
              </a:lnSpc>
              <a:spcBef>
                <a:spcPts val="0"/>
              </a:spcBef>
              <a:spcAft>
                <a:spcPts val="0"/>
              </a:spcAft>
              <a:buClr>
                <a:srgbClr val="000000"/>
              </a:buClr>
              <a:buSzPts val="1400"/>
              <a:buFont typeface="Arial"/>
              <a:buChar char="●"/>
            </a:pPr>
            <a:r>
              <a:rPr lang="en-GB" sz="1400">
                <a:solidFill>
                  <a:srgbClr val="000000"/>
                </a:solidFill>
                <a:latin typeface="Arial"/>
                <a:ea typeface="Arial"/>
                <a:cs typeface="Arial"/>
                <a:sym typeface="Arial"/>
              </a:rPr>
              <a:t>How it is encoded into WSPR </a:t>
            </a:r>
            <a:r>
              <a:rPr lang="en-GB">
                <a:solidFill>
                  <a:srgbClr val="000000"/>
                </a:solidFill>
                <a:latin typeface="Arial"/>
                <a:ea typeface="Arial"/>
                <a:cs typeface="Arial"/>
                <a:sym typeface="Arial"/>
              </a:rPr>
              <a:t>packets</a:t>
            </a:r>
            <a:endParaRPr sz="1400">
              <a:solidFill>
                <a:srgbClr val="000000"/>
              </a:solidFill>
              <a:latin typeface="Arial"/>
              <a:ea typeface="Arial"/>
              <a:cs typeface="Arial"/>
              <a:sym typeface="Arial"/>
            </a:endParaRPr>
          </a:p>
          <a:p>
            <a:pPr indent="-317500" lvl="0" marL="457200" rtl="0" algn="l">
              <a:lnSpc>
                <a:spcPct val="200000"/>
              </a:lnSpc>
              <a:spcBef>
                <a:spcPts val="0"/>
              </a:spcBef>
              <a:spcAft>
                <a:spcPts val="0"/>
              </a:spcAft>
              <a:buClr>
                <a:srgbClr val="000000"/>
              </a:buClr>
              <a:buSzPts val="1400"/>
              <a:buFont typeface="Arial"/>
              <a:buChar char="●"/>
            </a:pPr>
            <a:r>
              <a:rPr lang="en-GB" sz="1400">
                <a:solidFill>
                  <a:srgbClr val="000000"/>
                </a:solidFill>
                <a:latin typeface="Arial"/>
                <a:ea typeface="Arial"/>
                <a:cs typeface="Arial"/>
                <a:sym typeface="Arial"/>
              </a:rPr>
              <a:t>Extended</a:t>
            </a:r>
            <a:r>
              <a:rPr lang="en-GB" sz="1400">
                <a:solidFill>
                  <a:srgbClr val="000000"/>
                </a:solidFill>
                <a:latin typeface="Arial"/>
                <a:ea typeface="Arial"/>
                <a:cs typeface="Arial"/>
                <a:sym typeface="Arial"/>
              </a:rPr>
              <a:t> Telemetry (eg ET0, and Generic ET)</a:t>
            </a:r>
            <a:endParaRPr sz="1400">
              <a:solidFill>
                <a:srgbClr val="000000"/>
              </a:solidFill>
              <a:latin typeface="Arial"/>
              <a:ea typeface="Arial"/>
              <a:cs typeface="Arial"/>
              <a:sym typeface="Arial"/>
            </a:endParaRPr>
          </a:p>
          <a:p>
            <a:pPr indent="-317500" lvl="0" marL="457200" rtl="0" algn="l">
              <a:lnSpc>
                <a:spcPct val="200000"/>
              </a:lnSpc>
              <a:spcBef>
                <a:spcPts val="0"/>
              </a:spcBef>
              <a:spcAft>
                <a:spcPts val="0"/>
              </a:spcAft>
              <a:buClr>
                <a:srgbClr val="000000"/>
              </a:buClr>
              <a:buSzPts val="1400"/>
              <a:buFont typeface="Arial"/>
              <a:buChar char="●"/>
            </a:pPr>
            <a:r>
              <a:rPr lang="en-GB" sz="1400">
                <a:solidFill>
                  <a:srgbClr val="000000"/>
                </a:solidFill>
                <a:latin typeface="Arial"/>
                <a:ea typeface="Arial"/>
                <a:cs typeface="Arial"/>
                <a:sym typeface="Arial"/>
              </a:rPr>
              <a:t>Science extracted from these Pico Balloon Flights</a:t>
            </a:r>
            <a:endParaRPr sz="1400">
              <a:solidFill>
                <a:srgbClr val="000000"/>
              </a:solidFill>
              <a:latin typeface="Arial"/>
              <a:ea typeface="Arial"/>
              <a:cs typeface="Arial"/>
              <a:sym typeface="Arial"/>
            </a:endParaRPr>
          </a:p>
          <a:p>
            <a:pPr indent="0" lvl="0" marL="0" rtl="0" algn="l">
              <a:spcBef>
                <a:spcPts val="1200"/>
              </a:spcBef>
              <a:spcAft>
                <a:spcPts val="1200"/>
              </a:spcAft>
              <a:buNone/>
            </a:pPr>
            <a:r>
              <a:t/>
            </a:r>
            <a:endParaRPr sz="963">
              <a:solidFill>
                <a:srgbClr val="000000"/>
              </a:solidFill>
              <a:latin typeface="Arial"/>
              <a:ea typeface="Arial"/>
              <a:cs typeface="Arial"/>
              <a:sym typeface="Arial"/>
            </a:endParaRPr>
          </a:p>
        </p:txBody>
      </p:sp>
      <p:pic>
        <p:nvPicPr>
          <p:cNvPr id="139" name="Google Shape;139;p14" title="BACAR Ballon with Radio.jpeg"/>
          <p:cNvPicPr preferRelativeResize="0"/>
          <p:nvPr/>
        </p:nvPicPr>
        <p:blipFill>
          <a:blip r:embed="rId3">
            <a:alphaModFix/>
          </a:blip>
          <a:stretch>
            <a:fillRect/>
          </a:stretch>
        </p:blipFill>
        <p:spPr>
          <a:xfrm>
            <a:off x="5617773" y="348900"/>
            <a:ext cx="3334275" cy="4445700"/>
          </a:xfrm>
          <a:prstGeom prst="rect">
            <a:avLst/>
          </a:prstGeom>
          <a:noFill/>
          <a:ln>
            <a:noFill/>
          </a:ln>
        </p:spPr>
      </p:pic>
      <p:sp>
        <p:nvSpPr>
          <p:cNvPr id="140" name="Google Shape;140;p14"/>
          <p:cNvSpPr txBox="1"/>
          <p:nvPr>
            <p:ph type="title"/>
          </p:nvPr>
        </p:nvSpPr>
        <p:spPr>
          <a:xfrm>
            <a:off x="414225" y="530525"/>
            <a:ext cx="7505700" cy="578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Agenda</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60" name="Shape 260"/>
        <p:cNvGrpSpPr/>
        <p:nvPr/>
      </p:nvGrpSpPr>
      <p:grpSpPr>
        <a:xfrm>
          <a:off x="0" y="0"/>
          <a:ext cx="0" cy="0"/>
          <a:chOff x="0" y="0"/>
          <a:chExt cx="0" cy="0"/>
        </a:xfrm>
      </p:grpSpPr>
      <p:sp>
        <p:nvSpPr>
          <p:cNvPr id="261" name="Google Shape;261;p32"/>
          <p:cNvSpPr txBox="1"/>
          <p:nvPr>
            <p:ph type="title"/>
          </p:nvPr>
        </p:nvSpPr>
        <p:spPr>
          <a:xfrm>
            <a:off x="819150" y="59610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Standard Telemetry to Encode (U4B)</a:t>
            </a:r>
            <a:endParaRPr/>
          </a:p>
        </p:txBody>
      </p:sp>
      <p:sp>
        <p:nvSpPr>
          <p:cNvPr id="262" name="Google Shape;262;p32"/>
          <p:cNvSpPr txBox="1"/>
          <p:nvPr>
            <p:ph idx="1" type="body"/>
          </p:nvPr>
        </p:nvSpPr>
        <p:spPr>
          <a:xfrm>
            <a:off x="819150" y="1347750"/>
            <a:ext cx="7505700" cy="3359100"/>
          </a:xfrm>
          <a:prstGeom prst="rect">
            <a:avLst/>
          </a:prstGeom>
          <a:solidFill>
            <a:srgbClr val="FFFFFF"/>
          </a:solidFill>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GB" sz="1700"/>
              <a:t>Hans Summers, settled on the follow </a:t>
            </a:r>
            <a:r>
              <a:rPr b="1" i="1" lang="en-GB" sz="1700"/>
              <a:t>standard telemetry</a:t>
            </a:r>
            <a:r>
              <a:rPr lang="en-GB" sz="1700"/>
              <a:t>:</a:t>
            </a:r>
            <a:endParaRPr sz="1700"/>
          </a:p>
          <a:p>
            <a:pPr indent="0" lvl="0" marL="0" rtl="0" algn="l">
              <a:lnSpc>
                <a:spcPct val="100000"/>
              </a:lnSpc>
              <a:spcBef>
                <a:spcPts val="0"/>
              </a:spcBef>
              <a:spcAft>
                <a:spcPts val="0"/>
              </a:spcAft>
              <a:buNone/>
            </a:pPr>
            <a:r>
              <a:t/>
            </a:r>
            <a:endParaRPr sz="1700"/>
          </a:p>
          <a:p>
            <a:pPr indent="-336550" lvl="0" marL="457200" rtl="0" algn="l">
              <a:lnSpc>
                <a:spcPct val="100000"/>
              </a:lnSpc>
              <a:spcBef>
                <a:spcPts val="0"/>
              </a:spcBef>
              <a:spcAft>
                <a:spcPts val="0"/>
              </a:spcAft>
              <a:buSzPts val="1700"/>
              <a:buChar char="●"/>
            </a:pPr>
            <a:r>
              <a:rPr lang="en-GB" sz="1700"/>
              <a:t>Locator56 (the last 2 chars of a 6 char grid) eg “ga” from KG16ga</a:t>
            </a:r>
            <a:endParaRPr sz="1700"/>
          </a:p>
          <a:p>
            <a:pPr indent="-336550" lvl="0" marL="457200" rtl="0" algn="l">
              <a:lnSpc>
                <a:spcPct val="100000"/>
              </a:lnSpc>
              <a:spcBef>
                <a:spcPts val="0"/>
              </a:spcBef>
              <a:spcAft>
                <a:spcPts val="0"/>
              </a:spcAft>
              <a:buSzPts val="1700"/>
              <a:buChar char="●"/>
            </a:pPr>
            <a:r>
              <a:rPr lang="en-GB" sz="1700"/>
              <a:t>Altitude 0m to 21340m</a:t>
            </a:r>
            <a:endParaRPr sz="1700"/>
          </a:p>
          <a:p>
            <a:pPr indent="-336550" lvl="0" marL="457200" rtl="0" algn="l">
              <a:lnSpc>
                <a:spcPct val="100000"/>
              </a:lnSpc>
              <a:spcBef>
                <a:spcPts val="0"/>
              </a:spcBef>
              <a:spcAft>
                <a:spcPts val="0"/>
              </a:spcAft>
              <a:buSzPts val="1700"/>
              <a:buChar char="●"/>
            </a:pPr>
            <a:r>
              <a:rPr lang="en-GB" sz="1700"/>
              <a:t>Temperature -50C to 39C</a:t>
            </a:r>
            <a:endParaRPr sz="1700"/>
          </a:p>
          <a:p>
            <a:pPr indent="-336550" lvl="0" marL="457200" rtl="0" algn="l">
              <a:lnSpc>
                <a:spcPct val="100000"/>
              </a:lnSpc>
              <a:spcBef>
                <a:spcPts val="0"/>
              </a:spcBef>
              <a:spcAft>
                <a:spcPts val="0"/>
              </a:spcAft>
              <a:buSzPts val="1700"/>
              <a:buChar char="●"/>
            </a:pPr>
            <a:r>
              <a:rPr lang="en-GB" sz="1700"/>
              <a:t>Voltage 3 to 4.95V</a:t>
            </a:r>
            <a:endParaRPr sz="1700"/>
          </a:p>
          <a:p>
            <a:pPr indent="-336550" lvl="0" marL="457200" rtl="0" algn="l">
              <a:lnSpc>
                <a:spcPct val="100000"/>
              </a:lnSpc>
              <a:spcBef>
                <a:spcPts val="0"/>
              </a:spcBef>
              <a:spcAft>
                <a:spcPts val="0"/>
              </a:spcAft>
              <a:buSzPts val="1700"/>
              <a:buChar char="●"/>
            </a:pPr>
            <a:r>
              <a:rPr lang="en-GB" sz="1700"/>
              <a:t>Speed 0 to 82 knots</a:t>
            </a:r>
            <a:endParaRPr sz="1700"/>
          </a:p>
          <a:p>
            <a:pPr indent="-336550" lvl="0" marL="457200" rtl="0" algn="l">
              <a:lnSpc>
                <a:spcPct val="100000"/>
              </a:lnSpc>
              <a:spcBef>
                <a:spcPts val="0"/>
              </a:spcBef>
              <a:spcAft>
                <a:spcPts val="0"/>
              </a:spcAft>
              <a:buSzPts val="1700"/>
              <a:buChar char="●"/>
            </a:pPr>
            <a:r>
              <a:rPr lang="en-GB" sz="1700"/>
              <a:t>GPSValid = 0 or 1</a:t>
            </a:r>
            <a:endParaRPr sz="1700"/>
          </a:p>
          <a:p>
            <a:pPr indent="-336550" lvl="0" marL="457200" rtl="0" algn="l">
              <a:lnSpc>
                <a:spcPct val="100000"/>
              </a:lnSpc>
              <a:spcBef>
                <a:spcPts val="0"/>
              </a:spcBef>
              <a:spcAft>
                <a:spcPts val="0"/>
              </a:spcAft>
              <a:buSzPts val="1700"/>
              <a:buFont typeface="Arial"/>
              <a:buChar char="●"/>
            </a:pPr>
            <a:r>
              <a:rPr lang="en-GB" sz="1700"/>
              <a:t>HdrTelemetryType = 0 or 1 (std telemetry)</a:t>
            </a:r>
            <a:endParaRPr sz="1700">
              <a:latin typeface="Arial"/>
              <a:ea typeface="Arial"/>
              <a:cs typeface="Arial"/>
              <a:sym typeface="Arial"/>
            </a:endParaRPr>
          </a:p>
          <a:p>
            <a:pPr indent="0" lvl="0" marL="0" rtl="0" algn="l">
              <a:spcBef>
                <a:spcPts val="0"/>
              </a:spcBef>
              <a:spcAft>
                <a:spcPts val="1200"/>
              </a:spcAft>
              <a:buNone/>
            </a:pPr>
            <a:r>
              <a:t/>
            </a:r>
            <a:endParaRPr sz="17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66" name="Shape 266"/>
        <p:cNvGrpSpPr/>
        <p:nvPr/>
      </p:nvGrpSpPr>
      <p:grpSpPr>
        <a:xfrm>
          <a:off x="0" y="0"/>
          <a:ext cx="0" cy="0"/>
          <a:chOff x="0" y="0"/>
          <a:chExt cx="0" cy="0"/>
        </a:xfrm>
      </p:grpSpPr>
      <p:sp>
        <p:nvSpPr>
          <p:cNvPr id="267" name="Google Shape;267;p33"/>
          <p:cNvSpPr txBox="1"/>
          <p:nvPr>
            <p:ph type="title"/>
          </p:nvPr>
        </p:nvSpPr>
        <p:spPr>
          <a:xfrm>
            <a:off x="819150" y="59610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How to Encode the Telemetry</a:t>
            </a:r>
            <a:endParaRPr/>
          </a:p>
        </p:txBody>
      </p:sp>
      <p:sp>
        <p:nvSpPr>
          <p:cNvPr id="268" name="Google Shape;268;p33"/>
          <p:cNvSpPr txBox="1"/>
          <p:nvPr>
            <p:ph idx="1" type="body"/>
          </p:nvPr>
        </p:nvSpPr>
        <p:spPr>
          <a:xfrm>
            <a:off x="819150" y="1216925"/>
            <a:ext cx="7505700" cy="3359100"/>
          </a:xfrm>
          <a:prstGeom prst="rect">
            <a:avLst/>
          </a:prstGeom>
          <a:solidFill>
            <a:srgbClr val="FFFFFF"/>
          </a:solidFill>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GB" sz="1500">
                <a:solidFill>
                  <a:srgbClr val="000000"/>
                </a:solidFill>
                <a:latin typeface="Arial"/>
                <a:ea typeface="Arial"/>
                <a:cs typeface="Arial"/>
                <a:sym typeface="Arial"/>
              </a:rPr>
              <a:t>Real-world measurements (temperature, voltage, pressure, etc.) are continuous or high-resolution, so as is well known, must be </a:t>
            </a:r>
            <a:r>
              <a:rPr b="1" lang="en-GB" sz="1500">
                <a:solidFill>
                  <a:srgbClr val="000000"/>
                </a:solidFill>
                <a:latin typeface="Arial"/>
                <a:ea typeface="Arial"/>
                <a:cs typeface="Arial"/>
                <a:sym typeface="Arial"/>
              </a:rPr>
              <a:t>mapped to bounded integer ranges </a:t>
            </a:r>
            <a:r>
              <a:rPr lang="en-GB" sz="1500">
                <a:solidFill>
                  <a:srgbClr val="000000"/>
                </a:solidFill>
                <a:latin typeface="Arial"/>
                <a:ea typeface="Arial"/>
                <a:cs typeface="Arial"/>
                <a:sym typeface="Arial"/>
              </a:rPr>
              <a:t>(i.e. normalised and quantised). </a:t>
            </a:r>
            <a:endParaRPr sz="1500">
              <a:solidFill>
                <a:srgbClr val="000000"/>
              </a:solidFill>
              <a:latin typeface="Arial"/>
              <a:ea typeface="Arial"/>
              <a:cs typeface="Arial"/>
              <a:sym typeface="Arial"/>
            </a:endParaRPr>
          </a:p>
          <a:p>
            <a:pPr indent="0" lvl="0" marL="0" rtl="0" algn="l">
              <a:lnSpc>
                <a:spcPct val="100000"/>
              </a:lnSpc>
              <a:spcBef>
                <a:spcPts val="0"/>
              </a:spcBef>
              <a:spcAft>
                <a:spcPts val="0"/>
              </a:spcAft>
              <a:buNone/>
            </a:pPr>
            <a:r>
              <a:t/>
            </a:r>
            <a:endParaRPr sz="1500">
              <a:latin typeface="Arial"/>
              <a:ea typeface="Arial"/>
              <a:cs typeface="Arial"/>
              <a:sym typeface="Arial"/>
            </a:endParaRPr>
          </a:p>
          <a:p>
            <a:pPr indent="0" lvl="0" marL="0" rtl="0" algn="l">
              <a:lnSpc>
                <a:spcPct val="100000"/>
              </a:lnSpc>
              <a:spcBef>
                <a:spcPts val="0"/>
              </a:spcBef>
              <a:spcAft>
                <a:spcPts val="0"/>
              </a:spcAft>
              <a:buNone/>
            </a:pPr>
            <a:r>
              <a:rPr lang="en-GB" sz="1500">
                <a:latin typeface="Arial"/>
                <a:ea typeface="Arial"/>
                <a:cs typeface="Arial"/>
                <a:sym typeface="Arial"/>
              </a:rPr>
              <a:t>Selecting suitable </a:t>
            </a:r>
            <a:r>
              <a:rPr lang="en-GB" sz="1500">
                <a:latin typeface="Arial"/>
                <a:ea typeface="Arial"/>
                <a:cs typeface="Arial"/>
                <a:sym typeface="Arial"/>
              </a:rPr>
              <a:t>step sizes leads to the following bit usages </a:t>
            </a:r>
            <a:endParaRPr sz="1500">
              <a:latin typeface="Arial"/>
              <a:ea typeface="Arial"/>
              <a:cs typeface="Arial"/>
              <a:sym typeface="Arial"/>
            </a:endParaRPr>
          </a:p>
          <a:p>
            <a:pPr indent="0" lvl="0" marL="0" rtl="0" algn="l">
              <a:lnSpc>
                <a:spcPct val="100000"/>
              </a:lnSpc>
              <a:spcBef>
                <a:spcPts val="0"/>
              </a:spcBef>
              <a:spcAft>
                <a:spcPts val="0"/>
              </a:spcAft>
              <a:buNone/>
            </a:pPr>
            <a:r>
              <a:rPr lang="en-GB" sz="1500">
                <a:latin typeface="Arial"/>
                <a:ea typeface="Arial"/>
                <a:cs typeface="Arial"/>
                <a:sym typeface="Arial"/>
              </a:rPr>
              <a:t>(using Log2 of </a:t>
            </a:r>
            <a:r>
              <a:rPr lang="en-GB" sz="1500">
                <a:solidFill>
                  <a:srgbClr val="000000"/>
                </a:solidFill>
                <a:latin typeface="Arial"/>
                <a:ea typeface="Arial"/>
                <a:cs typeface="Arial"/>
                <a:sym typeface="Arial"/>
              </a:rPr>
              <a:t>quantisation</a:t>
            </a:r>
            <a:r>
              <a:rPr lang="en-GB" sz="1500">
                <a:latin typeface="Arial"/>
                <a:ea typeface="Arial"/>
                <a:cs typeface="Arial"/>
                <a:sym typeface="Arial"/>
              </a:rPr>
              <a:t>):</a:t>
            </a:r>
            <a:endParaRPr sz="1500">
              <a:latin typeface="Arial"/>
              <a:ea typeface="Arial"/>
              <a:cs typeface="Arial"/>
              <a:sym typeface="Arial"/>
            </a:endParaRPr>
          </a:p>
          <a:p>
            <a:pPr indent="0" lvl="0" marL="0" rtl="0" algn="l">
              <a:lnSpc>
                <a:spcPct val="100000"/>
              </a:lnSpc>
              <a:spcBef>
                <a:spcPts val="0"/>
              </a:spcBef>
              <a:spcAft>
                <a:spcPts val="0"/>
              </a:spcAft>
              <a:buNone/>
            </a:pPr>
            <a:r>
              <a:t/>
            </a:r>
            <a:endParaRPr sz="1500">
              <a:latin typeface="Arial"/>
              <a:ea typeface="Arial"/>
              <a:cs typeface="Arial"/>
              <a:sym typeface="Arial"/>
            </a:endParaRPr>
          </a:p>
          <a:p>
            <a:pPr indent="-323850" lvl="0" marL="457200" rtl="0" algn="l">
              <a:lnSpc>
                <a:spcPct val="100000"/>
              </a:lnSpc>
              <a:spcBef>
                <a:spcPts val="0"/>
              </a:spcBef>
              <a:spcAft>
                <a:spcPts val="0"/>
              </a:spcAft>
              <a:buSzPts val="1500"/>
              <a:buFont typeface="Arial"/>
              <a:buChar char="●"/>
            </a:pPr>
            <a:r>
              <a:rPr b="1" lang="en-GB" sz="1500">
                <a:latin typeface="Arial"/>
                <a:ea typeface="Arial"/>
                <a:cs typeface="Arial"/>
                <a:sym typeface="Arial"/>
              </a:rPr>
              <a:t>Locator56 </a:t>
            </a:r>
            <a:r>
              <a:rPr lang="en-GB" sz="1500">
                <a:latin typeface="Arial"/>
                <a:ea typeface="Arial"/>
                <a:cs typeface="Arial"/>
                <a:sym typeface="Arial"/>
              </a:rPr>
              <a:t>(</a:t>
            </a:r>
            <a:r>
              <a:rPr lang="en-GB" sz="1200">
                <a:latin typeface="Arial"/>
                <a:ea typeface="Arial"/>
                <a:cs typeface="Arial"/>
                <a:sym typeface="Arial"/>
              </a:rPr>
              <a:t>last 2 chars can be A-X ie 24*24 combinations</a:t>
            </a:r>
            <a:r>
              <a:rPr lang="en-GB" sz="1500">
                <a:latin typeface="Arial"/>
                <a:ea typeface="Arial"/>
                <a:cs typeface="Arial"/>
                <a:sym typeface="Arial"/>
              </a:rPr>
              <a:t>) 576 values (9.2 bits)</a:t>
            </a:r>
            <a:endParaRPr sz="1500">
              <a:latin typeface="Arial"/>
              <a:ea typeface="Arial"/>
              <a:cs typeface="Arial"/>
              <a:sym typeface="Arial"/>
            </a:endParaRPr>
          </a:p>
          <a:p>
            <a:pPr indent="-323850" lvl="0" marL="457200" rtl="0" algn="l">
              <a:lnSpc>
                <a:spcPct val="100000"/>
              </a:lnSpc>
              <a:spcBef>
                <a:spcPts val="0"/>
              </a:spcBef>
              <a:spcAft>
                <a:spcPts val="0"/>
              </a:spcAft>
              <a:buSzPts val="1500"/>
              <a:buFont typeface="Arial"/>
              <a:buChar char="●"/>
            </a:pPr>
            <a:r>
              <a:rPr b="1" lang="en-GB" sz="1500">
                <a:latin typeface="Arial"/>
                <a:ea typeface="Arial"/>
                <a:cs typeface="Arial"/>
                <a:sym typeface="Arial"/>
              </a:rPr>
              <a:t>Altitude </a:t>
            </a:r>
            <a:r>
              <a:rPr lang="en-GB" sz="1500">
                <a:latin typeface="Arial"/>
                <a:ea typeface="Arial"/>
                <a:cs typeface="Arial"/>
                <a:sym typeface="Arial"/>
              </a:rPr>
              <a:t>0m to 21340m, steps of 20m,1068 values (10.1 bits) </a:t>
            </a:r>
            <a:endParaRPr sz="1500">
              <a:latin typeface="Arial"/>
              <a:ea typeface="Arial"/>
              <a:cs typeface="Arial"/>
              <a:sym typeface="Arial"/>
            </a:endParaRPr>
          </a:p>
          <a:p>
            <a:pPr indent="-323850" lvl="0" marL="457200" rtl="0" algn="l">
              <a:lnSpc>
                <a:spcPct val="100000"/>
              </a:lnSpc>
              <a:spcBef>
                <a:spcPts val="0"/>
              </a:spcBef>
              <a:spcAft>
                <a:spcPts val="0"/>
              </a:spcAft>
              <a:buSzPts val="1500"/>
              <a:buFont typeface="Arial"/>
              <a:buChar char="●"/>
            </a:pPr>
            <a:r>
              <a:rPr b="1" lang="en-GB" sz="1500">
                <a:latin typeface="Arial"/>
                <a:ea typeface="Arial"/>
                <a:cs typeface="Arial"/>
                <a:sym typeface="Arial"/>
              </a:rPr>
              <a:t>Temperature </a:t>
            </a:r>
            <a:r>
              <a:rPr lang="en-GB" sz="1500">
                <a:latin typeface="Arial"/>
                <a:ea typeface="Arial"/>
                <a:cs typeface="Arial"/>
                <a:sym typeface="Arial"/>
              </a:rPr>
              <a:t>-50C to 39C, steps of 1C, 90 values (6.4 bits)</a:t>
            </a:r>
            <a:endParaRPr sz="1500">
              <a:latin typeface="Arial"/>
              <a:ea typeface="Arial"/>
              <a:cs typeface="Arial"/>
              <a:sym typeface="Arial"/>
            </a:endParaRPr>
          </a:p>
          <a:p>
            <a:pPr indent="-323850" lvl="0" marL="457200" rtl="0" algn="l">
              <a:lnSpc>
                <a:spcPct val="100000"/>
              </a:lnSpc>
              <a:spcBef>
                <a:spcPts val="0"/>
              </a:spcBef>
              <a:spcAft>
                <a:spcPts val="0"/>
              </a:spcAft>
              <a:buSzPts val="1500"/>
              <a:buFont typeface="Arial"/>
              <a:buChar char="●"/>
            </a:pPr>
            <a:r>
              <a:rPr b="1" lang="en-GB" sz="1500">
                <a:latin typeface="Arial"/>
                <a:ea typeface="Arial"/>
                <a:cs typeface="Arial"/>
                <a:sym typeface="Arial"/>
              </a:rPr>
              <a:t>Voltage </a:t>
            </a:r>
            <a:r>
              <a:rPr lang="en-GB" sz="1500">
                <a:latin typeface="Arial"/>
                <a:ea typeface="Arial"/>
                <a:cs typeface="Arial"/>
                <a:sym typeface="Arial"/>
              </a:rPr>
              <a:t>3 to 4.95V, steps of 50mV, 40 values (5.3 bits)</a:t>
            </a:r>
            <a:endParaRPr sz="1500">
              <a:latin typeface="Arial"/>
              <a:ea typeface="Arial"/>
              <a:cs typeface="Arial"/>
              <a:sym typeface="Arial"/>
            </a:endParaRPr>
          </a:p>
          <a:p>
            <a:pPr indent="-323850" lvl="0" marL="457200" rtl="0" algn="l">
              <a:lnSpc>
                <a:spcPct val="100000"/>
              </a:lnSpc>
              <a:spcBef>
                <a:spcPts val="0"/>
              </a:spcBef>
              <a:spcAft>
                <a:spcPts val="0"/>
              </a:spcAft>
              <a:buSzPts val="1500"/>
              <a:buFont typeface="Arial"/>
              <a:buChar char="●"/>
            </a:pPr>
            <a:r>
              <a:rPr b="1" lang="en-GB" sz="1500">
                <a:latin typeface="Arial"/>
                <a:ea typeface="Arial"/>
                <a:cs typeface="Arial"/>
                <a:sym typeface="Arial"/>
              </a:rPr>
              <a:t>Speed </a:t>
            </a:r>
            <a:r>
              <a:rPr lang="en-GB" sz="1500">
                <a:latin typeface="Arial"/>
                <a:ea typeface="Arial"/>
                <a:cs typeface="Arial"/>
                <a:sym typeface="Arial"/>
              </a:rPr>
              <a:t>0 to 82 knots, steps of 2 knots,  42 values (5.4 bits)</a:t>
            </a:r>
            <a:endParaRPr sz="1500">
              <a:latin typeface="Arial"/>
              <a:ea typeface="Arial"/>
              <a:cs typeface="Arial"/>
              <a:sym typeface="Arial"/>
            </a:endParaRPr>
          </a:p>
          <a:p>
            <a:pPr indent="0" lvl="0" marL="0" rtl="0" algn="l">
              <a:lnSpc>
                <a:spcPct val="100000"/>
              </a:lnSpc>
              <a:spcBef>
                <a:spcPts val="0"/>
              </a:spcBef>
              <a:spcAft>
                <a:spcPts val="0"/>
              </a:spcAft>
              <a:buNone/>
            </a:pPr>
            <a:r>
              <a:t/>
            </a:r>
            <a:endParaRPr sz="1500"/>
          </a:p>
          <a:p>
            <a:pPr indent="0" lvl="0" marL="0" rtl="0" algn="l">
              <a:lnSpc>
                <a:spcPct val="100000"/>
              </a:lnSpc>
              <a:spcBef>
                <a:spcPts val="0"/>
              </a:spcBef>
              <a:spcAft>
                <a:spcPts val="0"/>
              </a:spcAft>
              <a:buNone/>
            </a:pPr>
            <a:r>
              <a:rPr lang="en-GB" sz="1500"/>
              <a:t>eg Voltage would be stored as 0-39 etc</a:t>
            </a:r>
            <a:endParaRPr sz="1500"/>
          </a:p>
          <a:p>
            <a:pPr indent="0" lvl="0" marL="0" rtl="0" algn="l">
              <a:spcBef>
                <a:spcPts val="1200"/>
              </a:spcBef>
              <a:spcAft>
                <a:spcPts val="0"/>
              </a:spcAft>
              <a:buNone/>
            </a:pPr>
            <a:r>
              <a:t/>
            </a:r>
            <a:endParaRPr>
              <a:solidFill>
                <a:srgbClr val="000000"/>
              </a:solidFill>
              <a:latin typeface="Arial"/>
              <a:ea typeface="Arial"/>
              <a:cs typeface="Arial"/>
              <a:sym typeface="Arial"/>
            </a:endParaRPr>
          </a:p>
          <a:p>
            <a:pPr indent="0" lvl="0" marL="0" rtl="0" algn="l">
              <a:lnSpc>
                <a:spcPct val="100000"/>
              </a:lnSpc>
              <a:spcBef>
                <a:spcPts val="1200"/>
              </a:spcBef>
              <a:spcAft>
                <a:spcPts val="0"/>
              </a:spcAft>
              <a:buNone/>
            </a:pPr>
            <a:r>
              <a:t/>
            </a:r>
            <a:endParaRPr sz="1500"/>
          </a:p>
          <a:p>
            <a:pPr indent="0" lvl="0" marL="0" rtl="0" algn="l">
              <a:lnSpc>
                <a:spcPct val="100000"/>
              </a:lnSpc>
              <a:spcBef>
                <a:spcPts val="0"/>
              </a:spcBef>
              <a:spcAft>
                <a:spcPts val="0"/>
              </a:spcAft>
              <a:buNone/>
            </a:pPr>
            <a:r>
              <a:t/>
            </a:r>
            <a:endParaRPr sz="1700"/>
          </a:p>
          <a:p>
            <a:pPr indent="0" lvl="0" marL="0" rtl="0" algn="l">
              <a:spcBef>
                <a:spcPts val="0"/>
              </a:spcBef>
              <a:spcAft>
                <a:spcPts val="120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72" name="Shape 272"/>
        <p:cNvGrpSpPr/>
        <p:nvPr/>
      </p:nvGrpSpPr>
      <p:grpSpPr>
        <a:xfrm>
          <a:off x="0" y="0"/>
          <a:ext cx="0" cy="0"/>
          <a:chOff x="0" y="0"/>
          <a:chExt cx="0" cy="0"/>
        </a:xfrm>
      </p:grpSpPr>
      <p:sp>
        <p:nvSpPr>
          <p:cNvPr id="273" name="Google Shape;273;p34"/>
          <p:cNvSpPr txBox="1"/>
          <p:nvPr>
            <p:ph type="title"/>
          </p:nvPr>
        </p:nvSpPr>
        <p:spPr>
          <a:xfrm>
            <a:off x="819150" y="59610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Encode using Mixed Radix Packing</a:t>
            </a:r>
            <a:endParaRPr/>
          </a:p>
        </p:txBody>
      </p:sp>
      <p:sp>
        <p:nvSpPr>
          <p:cNvPr id="274" name="Google Shape;274;p34"/>
          <p:cNvSpPr txBox="1"/>
          <p:nvPr>
            <p:ph idx="1" type="body"/>
          </p:nvPr>
        </p:nvSpPr>
        <p:spPr>
          <a:xfrm>
            <a:off x="819150" y="1347750"/>
            <a:ext cx="7505700" cy="3359100"/>
          </a:xfrm>
          <a:prstGeom prst="rect">
            <a:avLst/>
          </a:prstGeom>
          <a:solidFill>
            <a:srgbClr val="FFFFFF"/>
          </a:solidFill>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GB" sz="1600"/>
              <a:t>One </a:t>
            </a:r>
            <a:r>
              <a:rPr lang="en-GB" sz="1600"/>
              <a:t>approach would pack the fields next to each other. But of course eg </a:t>
            </a:r>
            <a:r>
              <a:rPr b="1" lang="en-GB" sz="1600">
                <a:latin typeface="Arial"/>
                <a:ea typeface="Arial"/>
                <a:cs typeface="Arial"/>
                <a:sym typeface="Arial"/>
              </a:rPr>
              <a:t>Locator56 </a:t>
            </a:r>
            <a:r>
              <a:rPr lang="en-GB" sz="1600">
                <a:latin typeface="Arial"/>
                <a:ea typeface="Arial"/>
                <a:cs typeface="Arial"/>
                <a:sym typeface="Arial"/>
              </a:rPr>
              <a:t>is </a:t>
            </a:r>
            <a:r>
              <a:rPr b="1" lang="en-GB" sz="1600"/>
              <a:t>9.2 bit field</a:t>
            </a:r>
            <a:r>
              <a:rPr lang="en-GB" sz="1600"/>
              <a:t> would require </a:t>
            </a:r>
            <a:r>
              <a:rPr b="1" lang="en-GB" sz="1600"/>
              <a:t>10 bits</a:t>
            </a:r>
            <a:r>
              <a:rPr lang="en-GB" sz="1600"/>
              <a:t> etc.</a:t>
            </a:r>
            <a:endParaRPr sz="1600"/>
          </a:p>
          <a:p>
            <a:pPr indent="0" lvl="0" marL="0" rtl="0" algn="l">
              <a:lnSpc>
                <a:spcPct val="100000"/>
              </a:lnSpc>
              <a:spcBef>
                <a:spcPts val="0"/>
              </a:spcBef>
              <a:spcAft>
                <a:spcPts val="0"/>
              </a:spcAft>
              <a:buNone/>
            </a:pPr>
            <a:r>
              <a:t/>
            </a:r>
            <a:endParaRPr sz="1600"/>
          </a:p>
          <a:p>
            <a:pPr indent="0" lvl="0" marL="0" rtl="0" algn="l">
              <a:lnSpc>
                <a:spcPct val="100000"/>
              </a:lnSpc>
              <a:spcBef>
                <a:spcPts val="0"/>
              </a:spcBef>
              <a:spcAft>
                <a:spcPts val="0"/>
              </a:spcAft>
              <a:buNone/>
            </a:pPr>
            <a:r>
              <a:rPr lang="en-GB" sz="1600"/>
              <a:t>There is a better way resulting in no wasted bit space: </a:t>
            </a:r>
            <a:r>
              <a:rPr b="1" i="1" lang="en-GB" sz="1600"/>
              <a:t>mixed radix</a:t>
            </a:r>
            <a:r>
              <a:rPr lang="en-GB" sz="1600"/>
              <a:t> </a:t>
            </a:r>
            <a:r>
              <a:rPr b="1" i="1" lang="en-GB" sz="1600"/>
              <a:t>packing</a:t>
            </a:r>
            <a:endParaRPr sz="1600"/>
          </a:p>
          <a:p>
            <a:pPr indent="0" lvl="0" marL="0" rtl="0" algn="l">
              <a:lnSpc>
                <a:spcPct val="100000"/>
              </a:lnSpc>
              <a:spcBef>
                <a:spcPts val="0"/>
              </a:spcBef>
              <a:spcAft>
                <a:spcPts val="0"/>
              </a:spcAft>
              <a:buNone/>
            </a:pPr>
            <a:r>
              <a:t/>
            </a:r>
            <a:endParaRPr sz="1600"/>
          </a:p>
          <a:p>
            <a:pPr indent="0" lvl="0" marL="0" rtl="0" algn="l">
              <a:lnSpc>
                <a:spcPct val="100000"/>
              </a:lnSpc>
              <a:spcBef>
                <a:spcPts val="0"/>
              </a:spcBef>
              <a:spcAft>
                <a:spcPts val="0"/>
              </a:spcAft>
              <a:buNone/>
            </a:pPr>
            <a:r>
              <a:rPr lang="en-GB" sz="1600"/>
              <a:t>The </a:t>
            </a:r>
            <a:r>
              <a:rPr lang="en-GB" sz="1600"/>
              <a:t>radix refers to the quantisations of the various telemetry components.</a:t>
            </a:r>
            <a:endParaRPr sz="1600"/>
          </a:p>
          <a:p>
            <a:pPr indent="0" lvl="0" marL="0" rtl="0" algn="l">
              <a:lnSpc>
                <a:spcPct val="100000"/>
              </a:lnSpc>
              <a:spcBef>
                <a:spcPts val="0"/>
              </a:spcBef>
              <a:spcAft>
                <a:spcPts val="0"/>
              </a:spcAft>
              <a:buNone/>
            </a:pPr>
            <a:r>
              <a:t/>
            </a:r>
            <a:endParaRPr sz="1600"/>
          </a:p>
          <a:p>
            <a:pPr indent="0" lvl="0" marL="0" rtl="0" algn="l">
              <a:lnSpc>
                <a:spcPct val="100000"/>
              </a:lnSpc>
              <a:spcBef>
                <a:spcPts val="0"/>
              </a:spcBef>
              <a:spcAft>
                <a:spcPts val="0"/>
              </a:spcAft>
              <a:buNone/>
            </a:pPr>
            <a:r>
              <a:rPr lang="en-GB" sz="1600"/>
              <a:t>All the telemetry fields are encoded using </a:t>
            </a:r>
            <a:r>
              <a:rPr b="1" i="1" lang="en-GB" sz="1600"/>
              <a:t>mixed radix </a:t>
            </a:r>
            <a:r>
              <a:rPr b="1" i="1" lang="en-GB" sz="1600" u="sng"/>
              <a:t>packing</a:t>
            </a:r>
            <a:r>
              <a:rPr lang="en-GB" sz="1600" u="sng"/>
              <a:t> </a:t>
            </a:r>
            <a:r>
              <a:rPr lang="en-GB" sz="1600"/>
              <a:t>into a single large number. </a:t>
            </a:r>
            <a:endParaRPr sz="1600"/>
          </a:p>
          <a:p>
            <a:pPr indent="0" lvl="0" marL="0" rtl="0" algn="l">
              <a:lnSpc>
                <a:spcPct val="100000"/>
              </a:lnSpc>
              <a:spcBef>
                <a:spcPts val="0"/>
              </a:spcBef>
              <a:spcAft>
                <a:spcPts val="0"/>
              </a:spcAft>
              <a:buNone/>
            </a:pPr>
            <a:r>
              <a:t/>
            </a:r>
            <a:endParaRPr sz="1600"/>
          </a:p>
          <a:p>
            <a:pPr indent="0" lvl="0" marL="0" rtl="0" algn="l">
              <a:lnSpc>
                <a:spcPct val="100000"/>
              </a:lnSpc>
              <a:spcBef>
                <a:spcPts val="0"/>
              </a:spcBef>
              <a:spcAft>
                <a:spcPts val="0"/>
              </a:spcAft>
              <a:buNone/>
            </a:pPr>
            <a:r>
              <a:rPr lang="en-GB" sz="1600"/>
              <a:t>Then use </a:t>
            </a:r>
            <a:r>
              <a:rPr b="1" i="1" lang="en-GB" sz="1600"/>
              <a:t>mixed radix</a:t>
            </a:r>
            <a:r>
              <a:rPr lang="en-GB" sz="1600"/>
              <a:t> </a:t>
            </a:r>
            <a:r>
              <a:rPr b="1" i="1" lang="en-GB" sz="1600" u="sng"/>
              <a:t>unpacking </a:t>
            </a:r>
            <a:r>
              <a:rPr lang="en-GB" sz="1600"/>
              <a:t>of this large number into the 3 WSPR fields each having their own and different quantisation. </a:t>
            </a:r>
            <a:endParaRPr sz="1600"/>
          </a:p>
          <a:p>
            <a:pPr indent="0" lvl="0" marL="0" rtl="0" algn="l">
              <a:lnSpc>
                <a:spcPct val="100000"/>
              </a:lnSpc>
              <a:spcBef>
                <a:spcPts val="0"/>
              </a:spcBef>
              <a:spcAft>
                <a:spcPts val="0"/>
              </a:spcAft>
              <a:buNone/>
            </a:pPr>
            <a:r>
              <a:t/>
            </a:r>
            <a:endParaRPr sz="1600"/>
          </a:p>
          <a:p>
            <a:pPr indent="0" lvl="0" marL="0" rtl="0" algn="l">
              <a:lnSpc>
                <a:spcPct val="100000"/>
              </a:lnSpc>
              <a:spcBef>
                <a:spcPts val="0"/>
              </a:spcBef>
              <a:spcAft>
                <a:spcPts val="0"/>
              </a:spcAft>
              <a:buNone/>
            </a:pPr>
            <a:r>
              <a:rPr lang="en-GB" sz="1600"/>
              <a:t>(details to follow)</a:t>
            </a:r>
            <a:endParaRPr sz="1600"/>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a:p>
            <a:pPr indent="0" lvl="0" marL="0" rtl="0" algn="l">
              <a:spcBef>
                <a:spcPts val="0"/>
              </a:spcBef>
              <a:spcAft>
                <a:spcPts val="120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35"/>
          <p:cNvSpPr txBox="1"/>
          <p:nvPr>
            <p:ph type="title"/>
          </p:nvPr>
        </p:nvSpPr>
        <p:spPr>
          <a:xfrm>
            <a:off x="819150" y="59610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Mixed-Radix Packing Technique</a:t>
            </a:r>
            <a:endParaRPr/>
          </a:p>
        </p:txBody>
      </p:sp>
      <p:sp>
        <p:nvSpPr>
          <p:cNvPr id="280" name="Google Shape;280;p35"/>
          <p:cNvSpPr txBox="1"/>
          <p:nvPr>
            <p:ph idx="1" type="body"/>
          </p:nvPr>
        </p:nvSpPr>
        <p:spPr>
          <a:xfrm>
            <a:off x="819150" y="1347750"/>
            <a:ext cx="7505700" cy="3359100"/>
          </a:xfrm>
          <a:prstGeom prst="rect">
            <a:avLst/>
          </a:prstGeom>
        </p:spPr>
        <p:txBody>
          <a:bodyPr anchorCtr="0" anchor="t" bIns="91425" lIns="91425" spcFirstLastPara="1" rIns="91425" wrap="square" tIns="91425">
            <a:normAutofit/>
          </a:bodyPr>
          <a:lstStyle/>
          <a:p>
            <a:pPr indent="0" lvl="0" marL="0" rtl="0" algn="l">
              <a:spcBef>
                <a:spcPts val="1200"/>
              </a:spcBef>
              <a:spcAft>
                <a:spcPts val="0"/>
              </a:spcAft>
              <a:buNone/>
            </a:pPr>
            <a:r>
              <a:rPr lang="en-GB" sz="1100">
                <a:solidFill>
                  <a:srgbClr val="000000"/>
                </a:solidFill>
                <a:latin typeface="Arial"/>
                <a:ea typeface="Arial"/>
                <a:cs typeface="Arial"/>
                <a:sym typeface="Arial"/>
              </a:rPr>
              <a:t>The technique of mixed radix packing combines fields of different ranges into a single large integer</a:t>
            </a:r>
            <a:endParaRPr sz="1100">
              <a:solidFill>
                <a:srgbClr val="000000"/>
              </a:solidFill>
              <a:latin typeface="Arial"/>
              <a:ea typeface="Arial"/>
              <a:cs typeface="Arial"/>
              <a:sym typeface="Arial"/>
            </a:endParaRPr>
          </a:p>
          <a:p>
            <a:pPr indent="0" lvl="0" marL="0" rtl="0" algn="l">
              <a:spcBef>
                <a:spcPts val="1200"/>
              </a:spcBef>
              <a:spcAft>
                <a:spcPts val="0"/>
              </a:spcAft>
              <a:buNone/>
            </a:pPr>
            <a:r>
              <a:rPr lang="en-GB" sz="1100">
                <a:solidFill>
                  <a:srgbClr val="000000"/>
                </a:solidFill>
                <a:latin typeface="Arial"/>
                <a:ea typeface="Arial"/>
                <a:cs typeface="Arial"/>
                <a:sym typeface="Arial"/>
              </a:rPr>
              <a:t>Using an example of 3 fields with different quantisations will </a:t>
            </a:r>
            <a:r>
              <a:rPr lang="en-GB" sz="1100">
                <a:solidFill>
                  <a:srgbClr val="000000"/>
                </a:solidFill>
                <a:latin typeface="Arial"/>
                <a:ea typeface="Arial"/>
                <a:cs typeface="Arial"/>
                <a:sym typeface="Arial"/>
              </a:rPr>
              <a:t>demonstrate</a:t>
            </a:r>
            <a:r>
              <a:rPr lang="en-GB" sz="1100">
                <a:solidFill>
                  <a:srgbClr val="000000"/>
                </a:solidFill>
                <a:latin typeface="Arial"/>
                <a:ea typeface="Arial"/>
                <a:cs typeface="Arial"/>
                <a:sym typeface="Arial"/>
              </a:rPr>
              <a:t> the technique.</a:t>
            </a:r>
            <a:endParaRPr sz="1100">
              <a:solidFill>
                <a:srgbClr val="000000"/>
              </a:solidFill>
              <a:latin typeface="Arial"/>
              <a:ea typeface="Arial"/>
              <a:cs typeface="Arial"/>
              <a:sym typeface="Arial"/>
            </a:endParaRPr>
          </a:p>
          <a:p>
            <a:pPr indent="0" lvl="0" marL="0" rtl="0" algn="l">
              <a:spcBef>
                <a:spcPts val="1200"/>
              </a:spcBef>
              <a:spcAft>
                <a:spcPts val="0"/>
              </a:spcAft>
              <a:buNone/>
            </a:pPr>
            <a:r>
              <a:rPr lang="en-GB" sz="1100">
                <a:solidFill>
                  <a:srgbClr val="000000"/>
                </a:solidFill>
                <a:latin typeface="Arial"/>
                <a:ea typeface="Arial"/>
                <a:cs typeface="Arial"/>
                <a:sym typeface="Arial"/>
              </a:rPr>
              <a:t>v1_size = 50 (radix 50 ie 50 different values after Quantisation of the values)</a:t>
            </a:r>
            <a:endParaRPr sz="1100">
              <a:solidFill>
                <a:srgbClr val="000000"/>
              </a:solidFill>
              <a:latin typeface="Arial"/>
              <a:ea typeface="Arial"/>
              <a:cs typeface="Arial"/>
              <a:sym typeface="Arial"/>
            </a:endParaRPr>
          </a:p>
          <a:p>
            <a:pPr indent="0" lvl="0" marL="0" rtl="0" algn="l">
              <a:spcBef>
                <a:spcPts val="0"/>
              </a:spcBef>
              <a:spcAft>
                <a:spcPts val="0"/>
              </a:spcAft>
              <a:buNone/>
            </a:pPr>
            <a:r>
              <a:rPr lang="en-GB" sz="1100">
                <a:solidFill>
                  <a:srgbClr val="000000"/>
                </a:solidFill>
                <a:latin typeface="Arial"/>
                <a:ea typeface="Arial"/>
                <a:cs typeface="Arial"/>
                <a:sym typeface="Arial"/>
              </a:rPr>
              <a:t>v2_size = 20 </a:t>
            </a:r>
            <a:endParaRPr sz="1100">
              <a:solidFill>
                <a:srgbClr val="000000"/>
              </a:solidFill>
              <a:latin typeface="Arial"/>
              <a:ea typeface="Arial"/>
              <a:cs typeface="Arial"/>
              <a:sym typeface="Arial"/>
            </a:endParaRPr>
          </a:p>
          <a:p>
            <a:pPr indent="0" lvl="0" marL="0" rtl="0" algn="l">
              <a:spcBef>
                <a:spcPts val="0"/>
              </a:spcBef>
              <a:spcAft>
                <a:spcPts val="0"/>
              </a:spcAft>
              <a:buNone/>
            </a:pPr>
            <a:r>
              <a:rPr lang="en-GB" sz="1100">
                <a:solidFill>
                  <a:srgbClr val="000000"/>
                </a:solidFill>
                <a:latin typeface="Arial"/>
                <a:ea typeface="Arial"/>
                <a:cs typeface="Arial"/>
                <a:sym typeface="Arial"/>
              </a:rPr>
              <a:t>v3_size = 80</a:t>
            </a:r>
            <a:endParaRPr sz="1100">
              <a:solidFill>
                <a:srgbClr val="000000"/>
              </a:solidFill>
              <a:latin typeface="Arial"/>
              <a:ea typeface="Arial"/>
              <a:cs typeface="Arial"/>
              <a:sym typeface="Arial"/>
            </a:endParaRPr>
          </a:p>
          <a:p>
            <a:pPr indent="0" lvl="0" marL="0" rtl="0" algn="l">
              <a:spcBef>
                <a:spcPts val="0"/>
              </a:spcBef>
              <a:spcAft>
                <a:spcPts val="0"/>
              </a:spcAft>
              <a:buNone/>
            </a:pPr>
            <a:r>
              <a:t/>
            </a:r>
            <a:endParaRPr sz="1100">
              <a:solidFill>
                <a:srgbClr val="000000"/>
              </a:solidFill>
              <a:latin typeface="Arial"/>
              <a:ea typeface="Arial"/>
              <a:cs typeface="Arial"/>
              <a:sym typeface="Arial"/>
            </a:endParaRPr>
          </a:p>
          <a:p>
            <a:pPr indent="0" lvl="0" marL="0" rtl="0" algn="l">
              <a:spcBef>
                <a:spcPts val="0"/>
              </a:spcBef>
              <a:spcAft>
                <a:spcPts val="0"/>
              </a:spcAft>
              <a:buNone/>
            </a:pPr>
            <a:r>
              <a:rPr lang="en-GB" sz="1100">
                <a:solidFill>
                  <a:srgbClr val="000000"/>
                </a:solidFill>
                <a:latin typeface="Arial"/>
                <a:ea typeface="Arial"/>
                <a:cs typeface="Arial"/>
                <a:sym typeface="Arial"/>
              </a:rPr>
              <a:t>From the above quanitisation, we require 50*20*80 = 80,000 distinct values to encode the 3 variables into a BigNum </a:t>
            </a:r>
            <a:endParaRPr sz="1100">
              <a:solidFill>
                <a:srgbClr val="000000"/>
              </a:solidFill>
              <a:latin typeface="Arial"/>
              <a:ea typeface="Arial"/>
              <a:cs typeface="Arial"/>
              <a:sym typeface="Arial"/>
            </a:endParaRPr>
          </a:p>
          <a:p>
            <a:pPr indent="0" lvl="0" marL="0" rtl="0" algn="l">
              <a:spcBef>
                <a:spcPts val="0"/>
              </a:spcBef>
              <a:spcAft>
                <a:spcPts val="0"/>
              </a:spcAft>
              <a:buNone/>
            </a:pPr>
            <a:r>
              <a:t/>
            </a:r>
            <a:endParaRPr sz="1100">
              <a:solidFill>
                <a:srgbClr val="000000"/>
              </a:solidFill>
              <a:latin typeface="Arial"/>
              <a:ea typeface="Arial"/>
              <a:cs typeface="Arial"/>
              <a:sym typeface="Arial"/>
            </a:endParaRPr>
          </a:p>
          <a:p>
            <a:pPr indent="0" lvl="0" marL="0" rtl="0" algn="l">
              <a:spcBef>
                <a:spcPts val="0"/>
              </a:spcBef>
              <a:spcAft>
                <a:spcPts val="0"/>
              </a:spcAft>
              <a:buNone/>
            </a:pPr>
            <a:r>
              <a:rPr lang="en-GB" sz="1100">
                <a:solidFill>
                  <a:srgbClr val="000000"/>
                </a:solidFill>
                <a:latin typeface="Arial"/>
                <a:ea typeface="Arial"/>
                <a:cs typeface="Arial"/>
                <a:sym typeface="Arial"/>
              </a:rPr>
              <a:t>Log2 80,000 = 16.28 bits</a:t>
            </a:r>
            <a:endParaRPr sz="1100">
              <a:solidFill>
                <a:srgbClr val="000000"/>
              </a:solidFill>
              <a:latin typeface="Arial"/>
              <a:ea typeface="Arial"/>
              <a:cs typeface="Arial"/>
              <a:sym typeface="Arial"/>
            </a:endParaRPr>
          </a:p>
          <a:p>
            <a:pPr indent="0" lvl="0" marL="0" rtl="0" algn="l">
              <a:spcBef>
                <a:spcPts val="0"/>
              </a:spcBef>
              <a:spcAft>
                <a:spcPts val="0"/>
              </a:spcAft>
              <a:buNone/>
            </a:pPr>
            <a:r>
              <a:t/>
            </a:r>
            <a:endParaRPr sz="1100">
              <a:solidFill>
                <a:srgbClr val="000000"/>
              </a:solidFill>
              <a:latin typeface="Arial"/>
              <a:ea typeface="Arial"/>
              <a:cs typeface="Arial"/>
              <a:sym typeface="Arial"/>
            </a:endParaRPr>
          </a:p>
          <a:p>
            <a:pPr indent="0" lvl="0" marL="0" rtl="0" algn="l">
              <a:spcBef>
                <a:spcPts val="0"/>
              </a:spcBef>
              <a:spcAft>
                <a:spcPts val="0"/>
              </a:spcAft>
              <a:buNone/>
            </a:pPr>
            <a:r>
              <a:rPr lang="en-GB" sz="1100">
                <a:solidFill>
                  <a:srgbClr val="000000"/>
                </a:solidFill>
                <a:latin typeface="Arial"/>
                <a:ea typeface="Arial"/>
                <a:cs typeface="Arial"/>
                <a:sym typeface="Arial"/>
              </a:rPr>
              <a:t>Log2 50 = 5.64 bits</a:t>
            </a:r>
            <a:endParaRPr sz="1100">
              <a:solidFill>
                <a:srgbClr val="000000"/>
              </a:solidFill>
              <a:latin typeface="Arial"/>
              <a:ea typeface="Arial"/>
              <a:cs typeface="Arial"/>
              <a:sym typeface="Arial"/>
            </a:endParaRPr>
          </a:p>
          <a:p>
            <a:pPr indent="0" lvl="0" marL="0" rtl="0" algn="l">
              <a:spcBef>
                <a:spcPts val="0"/>
              </a:spcBef>
              <a:spcAft>
                <a:spcPts val="0"/>
              </a:spcAft>
              <a:buNone/>
            </a:pPr>
            <a:r>
              <a:rPr lang="en-GB" sz="1100">
                <a:solidFill>
                  <a:srgbClr val="000000"/>
                </a:solidFill>
                <a:latin typeface="Arial"/>
                <a:ea typeface="Arial"/>
                <a:cs typeface="Arial"/>
                <a:sym typeface="Arial"/>
              </a:rPr>
              <a:t>Log2 20 = 4.32 bits</a:t>
            </a:r>
            <a:endParaRPr sz="1100">
              <a:solidFill>
                <a:srgbClr val="000000"/>
              </a:solidFill>
              <a:latin typeface="Arial"/>
              <a:ea typeface="Arial"/>
              <a:cs typeface="Arial"/>
              <a:sym typeface="Arial"/>
            </a:endParaRPr>
          </a:p>
          <a:p>
            <a:pPr indent="0" lvl="0" marL="0" rtl="0" algn="l">
              <a:spcBef>
                <a:spcPts val="0"/>
              </a:spcBef>
              <a:spcAft>
                <a:spcPts val="0"/>
              </a:spcAft>
              <a:buNone/>
            </a:pPr>
            <a:r>
              <a:rPr lang="en-GB" sz="1100">
                <a:solidFill>
                  <a:srgbClr val="000000"/>
                </a:solidFill>
                <a:latin typeface="Arial"/>
                <a:ea typeface="Arial"/>
                <a:cs typeface="Arial"/>
                <a:sym typeface="Arial"/>
              </a:rPr>
              <a:t>Log2 80 = 6.32 bits</a:t>
            </a:r>
            <a:endParaRPr sz="1100">
              <a:solidFill>
                <a:srgbClr val="000000"/>
              </a:solidFill>
              <a:latin typeface="Arial"/>
              <a:ea typeface="Arial"/>
              <a:cs typeface="Arial"/>
              <a:sym typeface="Arial"/>
            </a:endParaRPr>
          </a:p>
          <a:p>
            <a:pPr indent="0" lvl="0" marL="0" rtl="0" algn="l">
              <a:spcBef>
                <a:spcPts val="0"/>
              </a:spcBef>
              <a:spcAft>
                <a:spcPts val="0"/>
              </a:spcAft>
              <a:buNone/>
            </a:pPr>
            <a:r>
              <a:rPr lang="en-GB" sz="1100">
                <a:solidFill>
                  <a:srgbClr val="000000"/>
                </a:solidFill>
                <a:latin typeface="Arial"/>
                <a:ea typeface="Arial"/>
                <a:cs typeface="Arial"/>
                <a:sym typeface="Arial"/>
              </a:rPr>
              <a:t>Total 18 (when rounding up to the nearest whole number of bits)</a:t>
            </a:r>
            <a:endParaRPr sz="1100">
              <a:solidFill>
                <a:srgbClr val="000000"/>
              </a:solidFill>
              <a:latin typeface="Arial"/>
              <a:ea typeface="Arial"/>
              <a:cs typeface="Arial"/>
              <a:sym typeface="Arial"/>
            </a:endParaRPr>
          </a:p>
          <a:p>
            <a:pPr indent="0" lvl="0" marL="0" rtl="0" algn="l">
              <a:spcBef>
                <a:spcPts val="0"/>
              </a:spcBef>
              <a:spcAft>
                <a:spcPts val="0"/>
              </a:spcAft>
              <a:buNone/>
            </a:pPr>
            <a:r>
              <a:t/>
            </a:r>
            <a:endParaRPr sz="1100">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36"/>
          <p:cNvSpPr txBox="1"/>
          <p:nvPr>
            <p:ph idx="1" type="body"/>
          </p:nvPr>
        </p:nvSpPr>
        <p:spPr>
          <a:xfrm>
            <a:off x="819150" y="1347750"/>
            <a:ext cx="7505700" cy="3359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1100">
                <a:solidFill>
                  <a:srgbClr val="000000"/>
                </a:solidFill>
                <a:latin typeface="Arial"/>
                <a:ea typeface="Arial"/>
                <a:cs typeface="Arial"/>
                <a:sym typeface="Arial"/>
              </a:rPr>
              <a:t>v1_size = 50 (radix 50 ie 50 different values after Quantisation of the values)</a:t>
            </a:r>
            <a:endParaRPr sz="1100">
              <a:solidFill>
                <a:srgbClr val="000000"/>
              </a:solidFill>
              <a:latin typeface="Arial"/>
              <a:ea typeface="Arial"/>
              <a:cs typeface="Arial"/>
              <a:sym typeface="Arial"/>
            </a:endParaRPr>
          </a:p>
          <a:p>
            <a:pPr indent="0" lvl="0" marL="0" rtl="0" algn="l">
              <a:spcBef>
                <a:spcPts val="0"/>
              </a:spcBef>
              <a:spcAft>
                <a:spcPts val="0"/>
              </a:spcAft>
              <a:buNone/>
            </a:pPr>
            <a:r>
              <a:rPr lang="en-GB" sz="1100">
                <a:solidFill>
                  <a:srgbClr val="000000"/>
                </a:solidFill>
                <a:latin typeface="Arial"/>
                <a:ea typeface="Arial"/>
                <a:cs typeface="Arial"/>
                <a:sym typeface="Arial"/>
              </a:rPr>
              <a:t>v2_size = 20 </a:t>
            </a:r>
            <a:endParaRPr sz="1100">
              <a:solidFill>
                <a:srgbClr val="000000"/>
              </a:solidFill>
              <a:latin typeface="Arial"/>
              <a:ea typeface="Arial"/>
              <a:cs typeface="Arial"/>
              <a:sym typeface="Arial"/>
            </a:endParaRPr>
          </a:p>
          <a:p>
            <a:pPr indent="0" lvl="0" marL="0" rtl="0" algn="l">
              <a:spcBef>
                <a:spcPts val="0"/>
              </a:spcBef>
              <a:spcAft>
                <a:spcPts val="0"/>
              </a:spcAft>
              <a:buNone/>
            </a:pPr>
            <a:r>
              <a:rPr lang="en-GB" sz="1100">
                <a:solidFill>
                  <a:srgbClr val="000000"/>
                </a:solidFill>
                <a:latin typeface="Arial"/>
                <a:ea typeface="Arial"/>
                <a:cs typeface="Arial"/>
                <a:sym typeface="Arial"/>
              </a:rPr>
              <a:t>v3_size = 80</a:t>
            </a:r>
            <a:endParaRPr sz="1100">
              <a:solidFill>
                <a:srgbClr val="000000"/>
              </a:solidFill>
              <a:latin typeface="Arial"/>
              <a:ea typeface="Arial"/>
              <a:cs typeface="Arial"/>
              <a:sym typeface="Arial"/>
            </a:endParaRPr>
          </a:p>
          <a:p>
            <a:pPr indent="0" lvl="0" marL="0" rtl="0" algn="l">
              <a:lnSpc>
                <a:spcPct val="80000"/>
              </a:lnSpc>
              <a:spcBef>
                <a:spcPts val="0"/>
              </a:spcBef>
              <a:spcAft>
                <a:spcPts val="0"/>
              </a:spcAft>
              <a:buSzPts val="1018"/>
              <a:buNone/>
            </a:pPr>
            <a:r>
              <a:t/>
            </a:r>
            <a:endParaRPr b="1" sz="1118">
              <a:solidFill>
                <a:srgbClr val="000000"/>
              </a:solidFill>
              <a:latin typeface="Arial"/>
              <a:ea typeface="Arial"/>
              <a:cs typeface="Arial"/>
              <a:sym typeface="Arial"/>
            </a:endParaRPr>
          </a:p>
          <a:p>
            <a:pPr indent="0" lvl="0" marL="0" rtl="0" algn="l">
              <a:lnSpc>
                <a:spcPct val="80000"/>
              </a:lnSpc>
              <a:spcBef>
                <a:spcPts val="1200"/>
              </a:spcBef>
              <a:spcAft>
                <a:spcPts val="0"/>
              </a:spcAft>
              <a:buSzPts val="1018"/>
              <a:buNone/>
            </a:pPr>
            <a:r>
              <a:rPr lang="en-GB" sz="1118">
                <a:solidFill>
                  <a:srgbClr val="000000"/>
                </a:solidFill>
                <a:latin typeface="Arial"/>
                <a:ea typeface="Arial"/>
                <a:cs typeface="Arial"/>
                <a:sym typeface="Arial"/>
              </a:rPr>
              <a:t>BigNum = 0 (encode in reverse order)</a:t>
            </a:r>
            <a:endParaRPr sz="1118">
              <a:solidFill>
                <a:srgbClr val="000000"/>
              </a:solidFill>
              <a:latin typeface="Arial"/>
              <a:ea typeface="Arial"/>
              <a:cs typeface="Arial"/>
              <a:sym typeface="Arial"/>
            </a:endParaRPr>
          </a:p>
          <a:p>
            <a:pPr indent="0" lvl="0" marL="0" rtl="0" algn="l">
              <a:lnSpc>
                <a:spcPct val="80000"/>
              </a:lnSpc>
              <a:spcBef>
                <a:spcPts val="1200"/>
              </a:spcBef>
              <a:spcAft>
                <a:spcPts val="0"/>
              </a:spcAft>
              <a:buSzPts val="1018"/>
              <a:buNone/>
            </a:pPr>
            <a:r>
              <a:rPr lang="en-GB" sz="1118">
                <a:solidFill>
                  <a:srgbClr val="000000"/>
                </a:solidFill>
                <a:latin typeface="Arial"/>
                <a:ea typeface="Arial"/>
                <a:cs typeface="Arial"/>
                <a:sym typeface="Arial"/>
              </a:rPr>
              <a:t>BigNum = BigNum * v3_size + v3</a:t>
            </a:r>
            <a:endParaRPr sz="1118">
              <a:solidFill>
                <a:srgbClr val="000000"/>
              </a:solidFill>
              <a:latin typeface="Arial"/>
              <a:ea typeface="Arial"/>
              <a:cs typeface="Arial"/>
              <a:sym typeface="Arial"/>
            </a:endParaRPr>
          </a:p>
          <a:p>
            <a:pPr indent="0" lvl="0" marL="0" rtl="0" algn="l">
              <a:lnSpc>
                <a:spcPct val="80000"/>
              </a:lnSpc>
              <a:spcBef>
                <a:spcPts val="1200"/>
              </a:spcBef>
              <a:spcAft>
                <a:spcPts val="0"/>
              </a:spcAft>
              <a:buSzPts val="1018"/>
              <a:buNone/>
            </a:pPr>
            <a:r>
              <a:rPr lang="en-GB" sz="1118">
                <a:solidFill>
                  <a:srgbClr val="000000"/>
                </a:solidFill>
                <a:latin typeface="Arial"/>
                <a:ea typeface="Arial"/>
                <a:cs typeface="Arial"/>
                <a:sym typeface="Arial"/>
              </a:rPr>
              <a:t>BigNum = BigNum * v2_size + v2</a:t>
            </a:r>
            <a:endParaRPr sz="1118">
              <a:solidFill>
                <a:srgbClr val="000000"/>
              </a:solidFill>
              <a:latin typeface="Arial"/>
              <a:ea typeface="Arial"/>
              <a:cs typeface="Arial"/>
              <a:sym typeface="Arial"/>
            </a:endParaRPr>
          </a:p>
          <a:p>
            <a:pPr indent="0" lvl="0" marL="0" rtl="0" algn="l">
              <a:lnSpc>
                <a:spcPct val="80000"/>
              </a:lnSpc>
              <a:spcBef>
                <a:spcPts val="1200"/>
              </a:spcBef>
              <a:spcAft>
                <a:spcPts val="0"/>
              </a:spcAft>
              <a:buSzPts val="1018"/>
              <a:buNone/>
            </a:pPr>
            <a:r>
              <a:rPr lang="en-GB" sz="1118">
                <a:solidFill>
                  <a:srgbClr val="000000"/>
                </a:solidFill>
                <a:latin typeface="Arial"/>
                <a:ea typeface="Arial"/>
                <a:cs typeface="Arial"/>
                <a:sym typeface="Arial"/>
              </a:rPr>
              <a:t>BigNum = BigNum * v1_size + v1</a:t>
            </a:r>
            <a:endParaRPr sz="1118">
              <a:solidFill>
                <a:srgbClr val="000000"/>
              </a:solidFill>
              <a:latin typeface="Arial"/>
              <a:ea typeface="Arial"/>
              <a:cs typeface="Arial"/>
              <a:sym typeface="Arial"/>
            </a:endParaRPr>
          </a:p>
          <a:p>
            <a:pPr indent="0" lvl="0" marL="0" rtl="0" algn="l">
              <a:lnSpc>
                <a:spcPct val="80000"/>
              </a:lnSpc>
              <a:spcBef>
                <a:spcPts val="1200"/>
              </a:spcBef>
              <a:spcAft>
                <a:spcPts val="0"/>
              </a:spcAft>
              <a:buSzPts val="1018"/>
              <a:buNone/>
            </a:pPr>
            <a:r>
              <a:t/>
            </a:r>
            <a:endParaRPr sz="1118">
              <a:solidFill>
                <a:srgbClr val="000000"/>
              </a:solidFill>
              <a:latin typeface="Arial"/>
              <a:ea typeface="Arial"/>
              <a:cs typeface="Arial"/>
              <a:sym typeface="Arial"/>
            </a:endParaRPr>
          </a:p>
          <a:p>
            <a:pPr indent="0" lvl="0" marL="0" rtl="0" algn="l">
              <a:lnSpc>
                <a:spcPct val="80000"/>
              </a:lnSpc>
              <a:spcBef>
                <a:spcPts val="1200"/>
              </a:spcBef>
              <a:spcAft>
                <a:spcPts val="0"/>
              </a:spcAft>
              <a:buSzPts val="1018"/>
              <a:buNone/>
            </a:pPr>
            <a:r>
              <a:rPr lang="en-GB" sz="1118">
                <a:solidFill>
                  <a:srgbClr val="000000"/>
                </a:solidFill>
                <a:latin typeface="Arial"/>
                <a:ea typeface="Arial"/>
                <a:cs typeface="Arial"/>
                <a:sym typeface="Arial"/>
              </a:rPr>
              <a:t>eg V1=42, v2=17, v3=65</a:t>
            </a:r>
            <a:endParaRPr sz="1118">
              <a:solidFill>
                <a:srgbClr val="000000"/>
              </a:solidFill>
              <a:latin typeface="Arial"/>
              <a:ea typeface="Arial"/>
              <a:cs typeface="Arial"/>
              <a:sym typeface="Arial"/>
            </a:endParaRPr>
          </a:p>
          <a:p>
            <a:pPr indent="0" lvl="0" marL="0" rtl="0" algn="l">
              <a:lnSpc>
                <a:spcPct val="80000"/>
              </a:lnSpc>
              <a:spcBef>
                <a:spcPts val="1200"/>
              </a:spcBef>
              <a:spcAft>
                <a:spcPts val="0"/>
              </a:spcAft>
              <a:buSzPts val="1018"/>
              <a:buNone/>
            </a:pPr>
            <a:r>
              <a:rPr lang="en-GB" sz="1118">
                <a:solidFill>
                  <a:srgbClr val="000000"/>
                </a:solidFill>
                <a:latin typeface="Arial"/>
                <a:ea typeface="Arial"/>
                <a:cs typeface="Arial"/>
                <a:sym typeface="Arial"/>
              </a:rPr>
              <a:t>BigNum =  ((0*80 + 65)*20 + 17)*50 + 42 =&gt; 65,892</a:t>
            </a:r>
            <a:endParaRPr sz="1118">
              <a:solidFill>
                <a:srgbClr val="000000"/>
              </a:solidFill>
              <a:latin typeface="Arial"/>
              <a:ea typeface="Arial"/>
              <a:cs typeface="Arial"/>
              <a:sym typeface="Arial"/>
            </a:endParaRPr>
          </a:p>
          <a:p>
            <a:pPr indent="0" lvl="0" marL="0" rtl="0" algn="l">
              <a:lnSpc>
                <a:spcPct val="80000"/>
              </a:lnSpc>
              <a:spcBef>
                <a:spcPts val="1200"/>
              </a:spcBef>
              <a:spcAft>
                <a:spcPts val="0"/>
              </a:spcAft>
              <a:buSzPts val="1018"/>
              <a:buNone/>
            </a:pPr>
            <a:r>
              <a:rPr lang="en-GB" sz="1118">
                <a:solidFill>
                  <a:srgbClr val="000000"/>
                </a:solidFill>
                <a:latin typeface="Arial"/>
                <a:ea typeface="Arial"/>
                <a:cs typeface="Arial"/>
                <a:sym typeface="Arial"/>
              </a:rPr>
              <a:t>This guarantees a reversible mapping.</a:t>
            </a:r>
            <a:endParaRPr sz="1118">
              <a:solidFill>
                <a:srgbClr val="000000"/>
              </a:solidFill>
              <a:latin typeface="Arial"/>
              <a:ea typeface="Arial"/>
              <a:cs typeface="Arial"/>
              <a:sym typeface="Arial"/>
            </a:endParaRPr>
          </a:p>
          <a:p>
            <a:pPr indent="0" lvl="0" marL="0" rtl="0" algn="l">
              <a:lnSpc>
                <a:spcPct val="80000"/>
              </a:lnSpc>
              <a:spcBef>
                <a:spcPts val="1200"/>
              </a:spcBef>
              <a:spcAft>
                <a:spcPts val="1200"/>
              </a:spcAft>
              <a:buSzPts val="1018"/>
              <a:buNone/>
            </a:pPr>
            <a:r>
              <a:t/>
            </a:r>
            <a:endParaRPr sz="1303">
              <a:latin typeface="Arial"/>
              <a:ea typeface="Arial"/>
              <a:cs typeface="Arial"/>
              <a:sym typeface="Arial"/>
            </a:endParaRPr>
          </a:p>
        </p:txBody>
      </p:sp>
      <p:sp>
        <p:nvSpPr>
          <p:cNvPr id="286" name="Google Shape;286;p36"/>
          <p:cNvSpPr txBox="1"/>
          <p:nvPr>
            <p:ph type="title"/>
          </p:nvPr>
        </p:nvSpPr>
        <p:spPr>
          <a:xfrm>
            <a:off x="819150" y="59610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Encoding Example</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37"/>
          <p:cNvSpPr txBox="1"/>
          <p:nvPr>
            <p:ph idx="1" type="body"/>
          </p:nvPr>
        </p:nvSpPr>
        <p:spPr>
          <a:xfrm>
            <a:off x="819150" y="1347750"/>
            <a:ext cx="7505700" cy="3359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1100">
                <a:solidFill>
                  <a:srgbClr val="000000"/>
                </a:solidFill>
                <a:latin typeface="Arial"/>
                <a:ea typeface="Arial"/>
                <a:cs typeface="Arial"/>
                <a:sym typeface="Arial"/>
              </a:rPr>
              <a:t>v1_size = </a:t>
            </a:r>
            <a:r>
              <a:rPr b="1" lang="en-GB" sz="1100">
                <a:solidFill>
                  <a:srgbClr val="000000"/>
                </a:solidFill>
                <a:latin typeface="Arial"/>
                <a:ea typeface="Arial"/>
                <a:cs typeface="Arial"/>
                <a:sym typeface="Arial"/>
              </a:rPr>
              <a:t>50</a:t>
            </a:r>
            <a:r>
              <a:rPr lang="en-GB" sz="1100">
                <a:solidFill>
                  <a:srgbClr val="000000"/>
                </a:solidFill>
                <a:latin typeface="Arial"/>
                <a:ea typeface="Arial"/>
                <a:cs typeface="Arial"/>
                <a:sym typeface="Arial"/>
              </a:rPr>
              <a:t> (radix 50 ie 50 different values after Quantisation of the values)</a:t>
            </a:r>
            <a:endParaRPr sz="1100">
              <a:solidFill>
                <a:srgbClr val="000000"/>
              </a:solidFill>
              <a:latin typeface="Arial"/>
              <a:ea typeface="Arial"/>
              <a:cs typeface="Arial"/>
              <a:sym typeface="Arial"/>
            </a:endParaRPr>
          </a:p>
          <a:p>
            <a:pPr indent="0" lvl="0" marL="0" rtl="0" algn="l">
              <a:spcBef>
                <a:spcPts val="0"/>
              </a:spcBef>
              <a:spcAft>
                <a:spcPts val="0"/>
              </a:spcAft>
              <a:buNone/>
            </a:pPr>
            <a:r>
              <a:rPr lang="en-GB" sz="1100">
                <a:solidFill>
                  <a:srgbClr val="000000"/>
                </a:solidFill>
                <a:latin typeface="Arial"/>
                <a:ea typeface="Arial"/>
                <a:cs typeface="Arial"/>
                <a:sym typeface="Arial"/>
              </a:rPr>
              <a:t>v2_size = </a:t>
            </a:r>
            <a:r>
              <a:rPr b="1" lang="en-GB" sz="1100">
                <a:solidFill>
                  <a:srgbClr val="000000"/>
                </a:solidFill>
                <a:latin typeface="Arial"/>
                <a:ea typeface="Arial"/>
                <a:cs typeface="Arial"/>
                <a:sym typeface="Arial"/>
              </a:rPr>
              <a:t>20</a:t>
            </a:r>
            <a:r>
              <a:rPr lang="en-GB" sz="1100">
                <a:solidFill>
                  <a:srgbClr val="000000"/>
                </a:solidFill>
                <a:latin typeface="Arial"/>
                <a:ea typeface="Arial"/>
                <a:cs typeface="Arial"/>
                <a:sym typeface="Arial"/>
              </a:rPr>
              <a:t> </a:t>
            </a:r>
            <a:endParaRPr sz="1100">
              <a:solidFill>
                <a:srgbClr val="000000"/>
              </a:solidFill>
              <a:latin typeface="Arial"/>
              <a:ea typeface="Arial"/>
              <a:cs typeface="Arial"/>
              <a:sym typeface="Arial"/>
            </a:endParaRPr>
          </a:p>
          <a:p>
            <a:pPr indent="0" lvl="0" marL="0" rtl="0" algn="l">
              <a:spcBef>
                <a:spcPts val="0"/>
              </a:spcBef>
              <a:spcAft>
                <a:spcPts val="0"/>
              </a:spcAft>
              <a:buNone/>
            </a:pPr>
            <a:r>
              <a:rPr lang="en-GB" sz="1100">
                <a:solidFill>
                  <a:srgbClr val="000000"/>
                </a:solidFill>
                <a:latin typeface="Arial"/>
                <a:ea typeface="Arial"/>
                <a:cs typeface="Arial"/>
                <a:sym typeface="Arial"/>
              </a:rPr>
              <a:t>v3_size = </a:t>
            </a:r>
            <a:r>
              <a:rPr b="1" lang="en-GB" sz="1100">
                <a:solidFill>
                  <a:srgbClr val="000000"/>
                </a:solidFill>
                <a:latin typeface="Arial"/>
                <a:ea typeface="Arial"/>
                <a:cs typeface="Arial"/>
                <a:sym typeface="Arial"/>
              </a:rPr>
              <a:t>80</a:t>
            </a:r>
            <a:r>
              <a:rPr lang="en-GB" sz="1100">
                <a:solidFill>
                  <a:srgbClr val="000000"/>
                </a:solidFill>
                <a:latin typeface="Arial"/>
                <a:ea typeface="Arial"/>
                <a:cs typeface="Arial"/>
                <a:sym typeface="Arial"/>
              </a:rPr>
              <a:t> </a:t>
            </a:r>
            <a:endParaRPr sz="1100">
              <a:solidFill>
                <a:srgbClr val="000000"/>
              </a:solidFill>
              <a:latin typeface="Arial"/>
              <a:ea typeface="Arial"/>
              <a:cs typeface="Arial"/>
              <a:sym typeface="Arial"/>
            </a:endParaRPr>
          </a:p>
          <a:p>
            <a:pPr indent="0" lvl="0" marL="0" rtl="0" algn="l">
              <a:lnSpc>
                <a:spcPct val="80000"/>
              </a:lnSpc>
              <a:spcBef>
                <a:spcPts val="1200"/>
              </a:spcBef>
              <a:spcAft>
                <a:spcPts val="0"/>
              </a:spcAft>
              <a:buClr>
                <a:srgbClr val="000000"/>
              </a:buClr>
              <a:buSzPts val="1018"/>
              <a:buFont typeface="Arial"/>
              <a:buNone/>
            </a:pPr>
            <a:r>
              <a:rPr lang="en-GB" sz="1118">
                <a:solidFill>
                  <a:srgbClr val="000000"/>
                </a:solidFill>
                <a:latin typeface="Arial"/>
                <a:ea typeface="Arial"/>
                <a:cs typeface="Arial"/>
                <a:sym typeface="Arial"/>
              </a:rPr>
              <a:t>eg v1=42, v2=17, v3=65</a:t>
            </a:r>
            <a:endParaRPr sz="1100">
              <a:solidFill>
                <a:srgbClr val="000000"/>
              </a:solidFill>
              <a:latin typeface="Arial"/>
              <a:ea typeface="Arial"/>
              <a:cs typeface="Arial"/>
              <a:sym typeface="Arial"/>
            </a:endParaRPr>
          </a:p>
          <a:p>
            <a:pPr indent="0" lvl="0" marL="0" rtl="0" algn="l">
              <a:lnSpc>
                <a:spcPct val="80000"/>
              </a:lnSpc>
              <a:spcBef>
                <a:spcPts val="1200"/>
              </a:spcBef>
              <a:spcAft>
                <a:spcPts val="0"/>
              </a:spcAft>
              <a:buSzPts val="1018"/>
              <a:buNone/>
            </a:pPr>
            <a:r>
              <a:rPr b="1" lang="en-GB" sz="1118">
                <a:solidFill>
                  <a:srgbClr val="000000"/>
                </a:solidFill>
                <a:latin typeface="Arial"/>
                <a:ea typeface="Arial"/>
                <a:cs typeface="Arial"/>
                <a:sym typeface="Arial"/>
              </a:rPr>
              <a:t>Restoring v1,v2 &amp; v3 is a reverse of the encoding (an example shows how)</a:t>
            </a:r>
            <a:endParaRPr b="1" sz="1118">
              <a:solidFill>
                <a:srgbClr val="000000"/>
              </a:solidFill>
              <a:latin typeface="Arial"/>
              <a:ea typeface="Arial"/>
              <a:cs typeface="Arial"/>
              <a:sym typeface="Arial"/>
            </a:endParaRPr>
          </a:p>
          <a:p>
            <a:pPr indent="0" lvl="0" marL="0" rtl="0" algn="l">
              <a:lnSpc>
                <a:spcPct val="80000"/>
              </a:lnSpc>
              <a:spcBef>
                <a:spcPts val="1200"/>
              </a:spcBef>
              <a:spcAft>
                <a:spcPts val="0"/>
              </a:spcAft>
              <a:buSzPts val="1018"/>
              <a:buNone/>
            </a:pPr>
            <a:r>
              <a:rPr lang="en-GB" sz="1118">
                <a:solidFill>
                  <a:srgbClr val="000000"/>
                </a:solidFill>
                <a:latin typeface="Arial"/>
                <a:ea typeface="Arial"/>
                <a:cs typeface="Arial"/>
                <a:sym typeface="Arial"/>
              </a:rPr>
              <a:t>BigNum = </a:t>
            </a:r>
            <a:r>
              <a:rPr lang="en-GB" sz="1118">
                <a:solidFill>
                  <a:srgbClr val="000000"/>
                </a:solidFill>
                <a:latin typeface="Arial"/>
                <a:ea typeface="Arial"/>
                <a:cs typeface="Arial"/>
                <a:sym typeface="Arial"/>
              </a:rPr>
              <a:t>65,892 (from the previous slide)</a:t>
            </a:r>
            <a:endParaRPr sz="1118">
              <a:solidFill>
                <a:srgbClr val="000000"/>
              </a:solidFill>
              <a:latin typeface="Arial"/>
              <a:ea typeface="Arial"/>
              <a:cs typeface="Arial"/>
              <a:sym typeface="Arial"/>
            </a:endParaRPr>
          </a:p>
          <a:p>
            <a:pPr indent="0" lvl="0" marL="0" rtl="0" algn="l">
              <a:lnSpc>
                <a:spcPct val="80000"/>
              </a:lnSpc>
              <a:spcBef>
                <a:spcPts val="1200"/>
              </a:spcBef>
              <a:spcAft>
                <a:spcPts val="0"/>
              </a:spcAft>
              <a:buSzPts val="1018"/>
              <a:buNone/>
            </a:pPr>
            <a:r>
              <a:rPr lang="en-GB" sz="1118">
                <a:solidFill>
                  <a:srgbClr val="000000"/>
                </a:solidFill>
                <a:latin typeface="Arial"/>
                <a:ea typeface="Arial"/>
                <a:cs typeface="Arial"/>
                <a:sym typeface="Arial"/>
              </a:rPr>
              <a:t>v1 = BigNum % </a:t>
            </a:r>
            <a:r>
              <a:rPr b="1" lang="en-GB" sz="1118">
                <a:solidFill>
                  <a:srgbClr val="000000"/>
                </a:solidFill>
                <a:latin typeface="Arial"/>
                <a:ea typeface="Arial"/>
                <a:cs typeface="Arial"/>
                <a:sym typeface="Arial"/>
              </a:rPr>
              <a:t>50</a:t>
            </a:r>
            <a:r>
              <a:rPr lang="en-GB" sz="1118">
                <a:solidFill>
                  <a:srgbClr val="000000"/>
                </a:solidFill>
                <a:latin typeface="Arial"/>
                <a:ea typeface="Arial"/>
                <a:cs typeface="Arial"/>
                <a:sym typeface="Arial"/>
              </a:rPr>
              <a:t>   =&gt;  42  (as v1 was added last, a simple modulus using the radix will restore it)  </a:t>
            </a:r>
            <a:endParaRPr sz="1118">
              <a:solidFill>
                <a:srgbClr val="000000"/>
              </a:solidFill>
              <a:latin typeface="Arial"/>
              <a:ea typeface="Arial"/>
              <a:cs typeface="Arial"/>
              <a:sym typeface="Arial"/>
            </a:endParaRPr>
          </a:p>
          <a:p>
            <a:pPr indent="0" lvl="0" marL="0" rtl="0" algn="l">
              <a:lnSpc>
                <a:spcPct val="80000"/>
              </a:lnSpc>
              <a:spcBef>
                <a:spcPts val="1200"/>
              </a:spcBef>
              <a:spcAft>
                <a:spcPts val="0"/>
              </a:spcAft>
              <a:buSzPts val="1018"/>
              <a:buNone/>
            </a:pPr>
            <a:r>
              <a:rPr lang="en-GB" sz="1118">
                <a:solidFill>
                  <a:srgbClr val="000000"/>
                </a:solidFill>
                <a:latin typeface="Arial"/>
                <a:ea typeface="Arial"/>
                <a:cs typeface="Arial"/>
                <a:sym typeface="Arial"/>
              </a:rPr>
              <a:t>v2 = (BigNum // 50) % </a:t>
            </a:r>
            <a:r>
              <a:rPr b="1" lang="en-GB" sz="1118">
                <a:solidFill>
                  <a:srgbClr val="000000"/>
                </a:solidFill>
                <a:latin typeface="Arial"/>
                <a:ea typeface="Arial"/>
                <a:cs typeface="Arial"/>
                <a:sym typeface="Arial"/>
              </a:rPr>
              <a:t>20</a:t>
            </a:r>
            <a:r>
              <a:rPr lang="en-GB" sz="1118">
                <a:solidFill>
                  <a:srgbClr val="000000"/>
                </a:solidFill>
                <a:latin typeface="Arial"/>
                <a:ea typeface="Arial"/>
                <a:cs typeface="Arial"/>
                <a:sym typeface="Arial"/>
              </a:rPr>
              <a:t> =&gt;17 (v2 was encoded 2nd. Start by dividing out v1, then apply the </a:t>
            </a:r>
            <a:r>
              <a:rPr lang="en-GB" sz="1118">
                <a:solidFill>
                  <a:srgbClr val="000000"/>
                </a:solidFill>
                <a:latin typeface="Arial"/>
                <a:ea typeface="Arial"/>
                <a:cs typeface="Arial"/>
                <a:sym typeface="Arial"/>
              </a:rPr>
              <a:t>modulus</a:t>
            </a:r>
            <a:r>
              <a:rPr lang="en-GB" sz="1118">
                <a:solidFill>
                  <a:srgbClr val="000000"/>
                </a:solidFill>
                <a:latin typeface="Arial"/>
                <a:ea typeface="Arial"/>
                <a:cs typeface="Arial"/>
                <a:sym typeface="Arial"/>
              </a:rPr>
              <a:t> of v2 radix)</a:t>
            </a:r>
            <a:endParaRPr sz="1118">
              <a:solidFill>
                <a:srgbClr val="000000"/>
              </a:solidFill>
              <a:latin typeface="Arial"/>
              <a:ea typeface="Arial"/>
              <a:cs typeface="Arial"/>
              <a:sym typeface="Arial"/>
            </a:endParaRPr>
          </a:p>
          <a:p>
            <a:pPr indent="0" lvl="0" marL="0" rtl="0" algn="l">
              <a:lnSpc>
                <a:spcPct val="80000"/>
              </a:lnSpc>
              <a:spcBef>
                <a:spcPts val="1200"/>
              </a:spcBef>
              <a:spcAft>
                <a:spcPts val="0"/>
              </a:spcAft>
              <a:buSzPts val="1018"/>
              <a:buNone/>
            </a:pPr>
            <a:r>
              <a:rPr lang="en-GB" sz="1118">
                <a:solidFill>
                  <a:srgbClr val="000000"/>
                </a:solidFill>
                <a:latin typeface="Arial"/>
                <a:ea typeface="Arial"/>
                <a:cs typeface="Arial"/>
                <a:sym typeface="Arial"/>
              </a:rPr>
              <a:t>v3 = ((BigNum // 50) // 20) % </a:t>
            </a:r>
            <a:r>
              <a:rPr b="1" lang="en-GB" sz="1118">
                <a:solidFill>
                  <a:srgbClr val="000000"/>
                </a:solidFill>
                <a:latin typeface="Arial"/>
                <a:ea typeface="Arial"/>
                <a:cs typeface="Arial"/>
                <a:sym typeface="Arial"/>
              </a:rPr>
              <a:t>80</a:t>
            </a:r>
            <a:r>
              <a:rPr lang="en-GB" sz="1118">
                <a:solidFill>
                  <a:srgbClr val="000000"/>
                </a:solidFill>
                <a:latin typeface="Arial"/>
                <a:ea typeface="Arial"/>
                <a:cs typeface="Arial"/>
                <a:sym typeface="Arial"/>
              </a:rPr>
              <a:t> =&gt; 65 (simily </a:t>
            </a:r>
            <a:r>
              <a:rPr lang="en-GB" sz="1118">
                <a:solidFill>
                  <a:srgbClr val="000000"/>
                </a:solidFill>
                <a:latin typeface="Arial"/>
                <a:ea typeface="Arial"/>
                <a:cs typeface="Arial"/>
                <a:sym typeface="Arial"/>
              </a:rPr>
              <a:t>divide</a:t>
            </a:r>
            <a:r>
              <a:rPr lang="en-GB" sz="1118">
                <a:solidFill>
                  <a:srgbClr val="000000"/>
                </a:solidFill>
                <a:latin typeface="Arial"/>
                <a:ea typeface="Arial"/>
                <a:cs typeface="Arial"/>
                <a:sym typeface="Arial"/>
              </a:rPr>
              <a:t> out v3,v2 before appling the v3 mod radix)</a:t>
            </a:r>
            <a:endParaRPr sz="1118">
              <a:solidFill>
                <a:srgbClr val="000000"/>
              </a:solidFill>
              <a:latin typeface="Arial"/>
              <a:ea typeface="Arial"/>
              <a:cs typeface="Arial"/>
              <a:sym typeface="Arial"/>
            </a:endParaRPr>
          </a:p>
          <a:p>
            <a:pPr indent="0" lvl="0" marL="0" rtl="0" algn="l">
              <a:lnSpc>
                <a:spcPct val="80000"/>
              </a:lnSpc>
              <a:spcBef>
                <a:spcPts val="1200"/>
              </a:spcBef>
              <a:spcAft>
                <a:spcPts val="1200"/>
              </a:spcAft>
              <a:buSzPts val="1018"/>
              <a:buNone/>
            </a:pPr>
            <a:r>
              <a:t/>
            </a:r>
            <a:endParaRPr sz="1303">
              <a:latin typeface="Arial"/>
              <a:ea typeface="Arial"/>
              <a:cs typeface="Arial"/>
              <a:sym typeface="Arial"/>
            </a:endParaRPr>
          </a:p>
        </p:txBody>
      </p:sp>
      <p:sp>
        <p:nvSpPr>
          <p:cNvPr id="292" name="Google Shape;292;p37"/>
          <p:cNvSpPr txBox="1"/>
          <p:nvPr>
            <p:ph type="title"/>
          </p:nvPr>
        </p:nvSpPr>
        <p:spPr>
          <a:xfrm>
            <a:off x="819150" y="59610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Decoding</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96" name="Shape 296"/>
        <p:cNvGrpSpPr/>
        <p:nvPr/>
      </p:nvGrpSpPr>
      <p:grpSpPr>
        <a:xfrm>
          <a:off x="0" y="0"/>
          <a:ext cx="0" cy="0"/>
          <a:chOff x="0" y="0"/>
          <a:chExt cx="0" cy="0"/>
        </a:xfrm>
      </p:grpSpPr>
      <p:sp>
        <p:nvSpPr>
          <p:cNvPr id="297" name="Google Shape;297;p38"/>
          <p:cNvSpPr txBox="1"/>
          <p:nvPr>
            <p:ph type="title"/>
          </p:nvPr>
        </p:nvSpPr>
        <p:spPr>
          <a:xfrm>
            <a:off x="819150" y="59610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Big Number - now what?</a:t>
            </a:r>
            <a:endParaRPr/>
          </a:p>
        </p:txBody>
      </p:sp>
      <p:sp>
        <p:nvSpPr>
          <p:cNvPr id="298" name="Google Shape;298;p38"/>
          <p:cNvSpPr txBox="1"/>
          <p:nvPr>
            <p:ph idx="1" type="body"/>
          </p:nvPr>
        </p:nvSpPr>
        <p:spPr>
          <a:xfrm>
            <a:off x="819150" y="1347750"/>
            <a:ext cx="7505700" cy="3359100"/>
          </a:xfrm>
          <a:prstGeom prst="rect">
            <a:avLst/>
          </a:prstGeom>
          <a:solidFill>
            <a:srgbClr val="FFFFFF"/>
          </a:solidFill>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GB" sz="1700"/>
              <a:t>So we have encoded the telemetry values </a:t>
            </a:r>
            <a:r>
              <a:rPr b="1" lang="en-GB" sz="1700"/>
              <a:t>Locator56,</a:t>
            </a:r>
            <a:r>
              <a:rPr lang="en-GB" sz="1700"/>
              <a:t> </a:t>
            </a:r>
            <a:r>
              <a:rPr b="1" lang="en-GB" sz="1700"/>
              <a:t>Altitude</a:t>
            </a:r>
            <a:r>
              <a:rPr lang="en-GB" sz="1700"/>
              <a:t>, </a:t>
            </a:r>
            <a:r>
              <a:rPr b="1" lang="en-GB" sz="1700"/>
              <a:t>Temperature</a:t>
            </a:r>
            <a:r>
              <a:rPr lang="en-GB" sz="1700"/>
              <a:t>, </a:t>
            </a:r>
            <a:r>
              <a:rPr b="1" lang="en-GB" sz="1700"/>
              <a:t>Voltage</a:t>
            </a:r>
            <a:r>
              <a:rPr lang="en-GB" sz="1700"/>
              <a:t>, and </a:t>
            </a:r>
            <a:r>
              <a:rPr b="1" lang="en-GB" sz="1700"/>
              <a:t>Speed</a:t>
            </a:r>
            <a:r>
              <a:rPr b="1" lang="en-GB" sz="1700"/>
              <a:t> </a:t>
            </a:r>
            <a:r>
              <a:rPr lang="en-GB" sz="1700"/>
              <a:t>using mixed radix packing into a Big Number. </a:t>
            </a:r>
            <a:endParaRPr sz="1700"/>
          </a:p>
          <a:p>
            <a:pPr indent="0" lvl="0" marL="0" rtl="0" algn="l">
              <a:lnSpc>
                <a:spcPct val="100000"/>
              </a:lnSpc>
              <a:spcBef>
                <a:spcPts val="0"/>
              </a:spcBef>
              <a:spcAft>
                <a:spcPts val="0"/>
              </a:spcAft>
              <a:buNone/>
            </a:pPr>
            <a:r>
              <a:t/>
            </a:r>
            <a:endParaRPr sz="1700"/>
          </a:p>
          <a:p>
            <a:pPr indent="0" lvl="0" marL="0" rtl="0" algn="l">
              <a:lnSpc>
                <a:spcPct val="100000"/>
              </a:lnSpc>
              <a:spcBef>
                <a:spcPts val="0"/>
              </a:spcBef>
              <a:spcAft>
                <a:spcPts val="0"/>
              </a:spcAft>
              <a:buNone/>
            </a:pPr>
            <a:r>
              <a:rPr lang="en-GB" sz="1700"/>
              <a:t>How to we send this as a WSPR packet?</a:t>
            </a:r>
            <a:endParaRPr sz="1700"/>
          </a:p>
          <a:p>
            <a:pPr indent="0" lvl="0" marL="0" rtl="0" algn="l">
              <a:lnSpc>
                <a:spcPct val="100000"/>
              </a:lnSpc>
              <a:spcBef>
                <a:spcPts val="0"/>
              </a:spcBef>
              <a:spcAft>
                <a:spcPts val="0"/>
              </a:spcAft>
              <a:buNone/>
            </a:pPr>
            <a:r>
              <a:t/>
            </a:r>
            <a:endParaRPr sz="1700"/>
          </a:p>
          <a:p>
            <a:pPr indent="0" lvl="0" marL="0" rtl="0" algn="l">
              <a:lnSpc>
                <a:spcPct val="100000"/>
              </a:lnSpc>
              <a:spcBef>
                <a:spcPts val="0"/>
              </a:spcBef>
              <a:spcAft>
                <a:spcPts val="0"/>
              </a:spcAft>
              <a:buNone/>
            </a:pPr>
            <a:r>
              <a:rPr lang="en-GB" sz="1700"/>
              <a:t>The trick is to unpack this Big Number into the 3 WSPR fields: </a:t>
            </a:r>
            <a:r>
              <a:rPr b="1" lang="en-GB" sz="1700"/>
              <a:t>Callsign</a:t>
            </a:r>
            <a:r>
              <a:rPr lang="en-GB" sz="1700"/>
              <a:t>, </a:t>
            </a:r>
            <a:r>
              <a:rPr b="1" lang="en-GB" sz="1700"/>
              <a:t>Grid </a:t>
            </a:r>
            <a:r>
              <a:rPr lang="en-GB" sz="1700"/>
              <a:t>and </a:t>
            </a:r>
            <a:r>
              <a:rPr b="1" lang="en-GB" sz="1700"/>
              <a:t>Power Level</a:t>
            </a:r>
            <a:r>
              <a:rPr lang="en-GB" sz="1700"/>
              <a:t> using the quantisation of these fields.</a:t>
            </a:r>
            <a:endParaRPr sz="1700"/>
          </a:p>
          <a:p>
            <a:pPr indent="0" lvl="0" marL="0" rtl="0" algn="l">
              <a:lnSpc>
                <a:spcPct val="100000"/>
              </a:lnSpc>
              <a:spcBef>
                <a:spcPts val="0"/>
              </a:spcBef>
              <a:spcAft>
                <a:spcPts val="0"/>
              </a:spcAft>
              <a:buNone/>
            </a:pPr>
            <a:r>
              <a:t/>
            </a:r>
            <a:endParaRPr sz="1700"/>
          </a:p>
          <a:p>
            <a:pPr indent="0" lvl="0" marL="0" rtl="0" algn="l">
              <a:lnSpc>
                <a:spcPct val="100000"/>
              </a:lnSpc>
              <a:spcBef>
                <a:spcPts val="0"/>
              </a:spcBef>
              <a:spcAft>
                <a:spcPts val="0"/>
              </a:spcAft>
              <a:buNone/>
            </a:pPr>
            <a:r>
              <a:rPr lang="en-GB" sz="1700"/>
              <a:t>What we have done is effectively re-encoded our telemetry values to 3 other fields.</a:t>
            </a:r>
            <a:endParaRPr sz="1700"/>
          </a:p>
          <a:p>
            <a:pPr indent="0" lvl="0" marL="0" rtl="0" algn="l">
              <a:lnSpc>
                <a:spcPct val="100000"/>
              </a:lnSpc>
              <a:spcBef>
                <a:spcPts val="0"/>
              </a:spcBef>
              <a:spcAft>
                <a:spcPts val="0"/>
              </a:spcAft>
              <a:buNone/>
            </a:pPr>
            <a:r>
              <a:rPr lang="en-GB" sz="1700"/>
              <a:t>On the receiving end, to recover, we would again encode the 3 WSPR fields into the BigNumber, and then decode using the quatisation of the telemetry fields back into the original telemetry items.</a:t>
            </a:r>
            <a:endParaRPr sz="1700"/>
          </a:p>
          <a:p>
            <a:pPr indent="0" lvl="0" marL="0" rtl="0" algn="l">
              <a:lnSpc>
                <a:spcPct val="100000"/>
              </a:lnSpc>
              <a:spcBef>
                <a:spcPts val="0"/>
              </a:spcBef>
              <a:spcAft>
                <a:spcPts val="0"/>
              </a:spcAft>
              <a:buNone/>
            </a:pPr>
            <a:r>
              <a:t/>
            </a:r>
            <a:endParaRPr sz="1700"/>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a:p>
            <a:pPr indent="0" lvl="0" marL="0" rtl="0" algn="l">
              <a:spcBef>
                <a:spcPts val="0"/>
              </a:spcBef>
              <a:spcAft>
                <a:spcPts val="1200"/>
              </a:spcAft>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02" name="Shape 302"/>
        <p:cNvGrpSpPr/>
        <p:nvPr/>
      </p:nvGrpSpPr>
      <p:grpSpPr>
        <a:xfrm>
          <a:off x="0" y="0"/>
          <a:ext cx="0" cy="0"/>
          <a:chOff x="0" y="0"/>
          <a:chExt cx="0" cy="0"/>
        </a:xfrm>
      </p:grpSpPr>
      <p:sp>
        <p:nvSpPr>
          <p:cNvPr id="303" name="Google Shape;303;p39"/>
          <p:cNvSpPr txBox="1"/>
          <p:nvPr>
            <p:ph idx="1" type="body"/>
          </p:nvPr>
        </p:nvSpPr>
        <p:spPr>
          <a:xfrm>
            <a:off x="819150" y="1066375"/>
            <a:ext cx="7505700" cy="3717900"/>
          </a:xfrm>
          <a:prstGeom prst="rect">
            <a:avLst/>
          </a:prstGeom>
          <a:solidFill>
            <a:srgbClr val="FFFFFF"/>
          </a:solidFill>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GB" sz="1500"/>
              <a:t>In practice, the technique partitions the </a:t>
            </a:r>
            <a:r>
              <a:rPr lang="en-GB" sz="1500"/>
              <a:t>telemetry</a:t>
            </a:r>
            <a:r>
              <a:rPr lang="en-GB" sz="1500"/>
              <a:t> fields into 2 groups, that is 2 big numbers. The 1st will be decode into the </a:t>
            </a:r>
            <a:r>
              <a:rPr b="1" i="1" lang="en-GB" sz="1500"/>
              <a:t>6 char callsign </a:t>
            </a:r>
            <a:r>
              <a:rPr i="1" lang="en-GB" sz="1500"/>
              <a:t>(</a:t>
            </a:r>
            <a:r>
              <a:rPr lang="en-GB" sz="1200">
                <a:latin typeface="Arial"/>
                <a:ea typeface="Arial"/>
                <a:cs typeface="Arial"/>
                <a:sym typeface="Arial"/>
              </a:rPr>
              <a:t>632,736</a:t>
            </a:r>
            <a:r>
              <a:rPr lang="en-GB" sz="1200">
                <a:solidFill>
                  <a:srgbClr val="000000"/>
                </a:solidFill>
                <a:latin typeface="Arial"/>
                <a:ea typeface="Arial"/>
                <a:cs typeface="Arial"/>
                <a:sym typeface="Arial"/>
              </a:rPr>
              <a:t> values) </a:t>
            </a:r>
            <a:r>
              <a:rPr lang="en-GB" sz="1500"/>
              <a:t> and the 2nd will decode into the </a:t>
            </a:r>
            <a:r>
              <a:rPr b="1" i="1" lang="en-GB" sz="1500"/>
              <a:t>4 char grid</a:t>
            </a:r>
            <a:r>
              <a:rPr lang="en-GB" sz="1500"/>
              <a:t> and </a:t>
            </a:r>
            <a:r>
              <a:rPr b="1" i="1" lang="en-GB" sz="1500"/>
              <a:t>power level</a:t>
            </a:r>
            <a:r>
              <a:rPr lang="en-GB" sz="1500"/>
              <a:t> (</a:t>
            </a:r>
            <a:r>
              <a:rPr lang="en-GB" sz="1200">
                <a:latin typeface="Arial"/>
                <a:ea typeface="Arial"/>
                <a:cs typeface="Arial"/>
                <a:sym typeface="Arial"/>
              </a:rPr>
              <a:t>615,600 values</a:t>
            </a:r>
            <a:r>
              <a:rPr lang="en-GB" sz="1500"/>
              <a:t>)</a:t>
            </a:r>
            <a:endParaRPr sz="1500"/>
          </a:p>
          <a:p>
            <a:pPr indent="0" lvl="0" marL="0" rtl="0" algn="l">
              <a:lnSpc>
                <a:spcPct val="100000"/>
              </a:lnSpc>
              <a:spcBef>
                <a:spcPts val="0"/>
              </a:spcBef>
              <a:spcAft>
                <a:spcPts val="0"/>
              </a:spcAft>
              <a:buNone/>
            </a:pPr>
            <a:r>
              <a:t/>
            </a:r>
            <a:endParaRPr sz="1500"/>
          </a:p>
          <a:p>
            <a:pPr indent="0" lvl="0" marL="0" rtl="0" algn="l">
              <a:lnSpc>
                <a:spcPct val="100000"/>
              </a:lnSpc>
              <a:spcBef>
                <a:spcPts val="0"/>
              </a:spcBef>
              <a:spcAft>
                <a:spcPts val="0"/>
              </a:spcAft>
              <a:buNone/>
            </a:pPr>
            <a:r>
              <a:rPr lang="en-GB" sz="1500"/>
              <a:t>The telemetry values chosen for 1st big number: </a:t>
            </a:r>
            <a:r>
              <a:rPr b="1" lang="en-GB" sz="1500"/>
              <a:t>Locattor56, Altitude</a:t>
            </a:r>
            <a:endParaRPr sz="1500"/>
          </a:p>
          <a:p>
            <a:pPr indent="457200" lvl="0" marL="0" rtl="0" algn="l">
              <a:lnSpc>
                <a:spcPct val="100000"/>
              </a:lnSpc>
              <a:spcBef>
                <a:spcPts val="0"/>
              </a:spcBef>
              <a:spcAft>
                <a:spcPts val="0"/>
              </a:spcAft>
              <a:buNone/>
            </a:pPr>
            <a:r>
              <a:rPr lang="en-GB" sz="1500"/>
              <a:t>Quantisation: 576*1068 = 615,168</a:t>
            </a:r>
            <a:endParaRPr sz="1500"/>
          </a:p>
          <a:p>
            <a:pPr indent="457200" lvl="0" marL="0" rtl="0" algn="l">
              <a:lnSpc>
                <a:spcPct val="100000"/>
              </a:lnSpc>
              <a:spcBef>
                <a:spcPts val="0"/>
              </a:spcBef>
              <a:spcAft>
                <a:spcPts val="0"/>
              </a:spcAft>
              <a:buNone/>
            </a:pPr>
            <a:r>
              <a:t/>
            </a:r>
            <a:endParaRPr sz="1500"/>
          </a:p>
          <a:p>
            <a:pPr indent="0" lvl="0" marL="0" rtl="0" algn="l">
              <a:lnSpc>
                <a:spcPct val="100000"/>
              </a:lnSpc>
              <a:spcBef>
                <a:spcPts val="0"/>
              </a:spcBef>
              <a:spcAft>
                <a:spcPts val="0"/>
              </a:spcAft>
              <a:buNone/>
            </a:pPr>
            <a:r>
              <a:rPr lang="en-GB" sz="1500"/>
              <a:t>The telemetry values chosen for 2nd big number: </a:t>
            </a:r>
            <a:r>
              <a:rPr b="1" lang="en-GB" sz="1500"/>
              <a:t>Temperature</a:t>
            </a:r>
            <a:r>
              <a:rPr lang="en-GB" sz="1500"/>
              <a:t>, </a:t>
            </a:r>
            <a:r>
              <a:rPr b="1" lang="en-GB" sz="1500"/>
              <a:t>Voltage</a:t>
            </a:r>
            <a:r>
              <a:rPr lang="en-GB" sz="1500"/>
              <a:t>, </a:t>
            </a:r>
            <a:r>
              <a:rPr b="1" lang="en-GB" sz="1500"/>
              <a:t>Speed,</a:t>
            </a:r>
            <a:r>
              <a:rPr lang="en-GB" sz="1500"/>
              <a:t> </a:t>
            </a:r>
            <a:r>
              <a:rPr b="1" lang="en-GB" sz="1500"/>
              <a:t>GPSValid </a:t>
            </a:r>
            <a:r>
              <a:rPr lang="en-GB" sz="1500"/>
              <a:t>and</a:t>
            </a:r>
            <a:r>
              <a:rPr lang="en-GB" sz="1500"/>
              <a:t> </a:t>
            </a:r>
            <a:r>
              <a:rPr b="1" lang="en-GB" sz="1500"/>
              <a:t>HdrTelemetryType</a:t>
            </a:r>
            <a:endParaRPr b="1" sz="1500"/>
          </a:p>
          <a:p>
            <a:pPr indent="457200" lvl="0" marL="0" rtl="0" algn="l">
              <a:lnSpc>
                <a:spcPct val="100000"/>
              </a:lnSpc>
              <a:spcBef>
                <a:spcPts val="0"/>
              </a:spcBef>
              <a:spcAft>
                <a:spcPts val="0"/>
              </a:spcAft>
              <a:buNone/>
            </a:pPr>
            <a:r>
              <a:rPr lang="en-GB" sz="1500"/>
              <a:t>Quantisation: 90*40*42*2*2 = 604,800</a:t>
            </a:r>
            <a:endParaRPr b="1" sz="1500"/>
          </a:p>
          <a:p>
            <a:pPr indent="0" lvl="0" marL="0" rtl="0" algn="l">
              <a:lnSpc>
                <a:spcPct val="100000"/>
              </a:lnSpc>
              <a:spcBef>
                <a:spcPts val="0"/>
              </a:spcBef>
              <a:spcAft>
                <a:spcPts val="0"/>
              </a:spcAft>
              <a:buNone/>
            </a:pPr>
            <a:r>
              <a:t/>
            </a:r>
            <a:endParaRPr sz="1500"/>
          </a:p>
          <a:p>
            <a:pPr indent="0" lvl="0" marL="0" rtl="0" algn="l">
              <a:lnSpc>
                <a:spcPct val="100000"/>
              </a:lnSpc>
              <a:spcBef>
                <a:spcPts val="0"/>
              </a:spcBef>
              <a:spcAft>
                <a:spcPts val="0"/>
              </a:spcAft>
              <a:buNone/>
            </a:pPr>
            <a:r>
              <a:rPr lang="en-GB" sz="1500"/>
              <a:t>The quantisation of the </a:t>
            </a:r>
            <a:r>
              <a:rPr b="1" i="1" lang="en-GB" sz="1500"/>
              <a:t>6 char callsign</a:t>
            </a:r>
            <a:r>
              <a:rPr lang="en-GB" sz="1500"/>
              <a:t> is just slightly bigger than the 2 telemetry fields, so will work without loss. Similarly for the </a:t>
            </a:r>
            <a:r>
              <a:rPr b="1" i="1" lang="en-GB" sz="1500"/>
              <a:t>4 char grid</a:t>
            </a:r>
            <a:r>
              <a:rPr lang="en-GB" sz="1500"/>
              <a:t> and </a:t>
            </a:r>
            <a:r>
              <a:rPr b="1" i="1" lang="en-GB" sz="1500"/>
              <a:t>power level</a:t>
            </a:r>
            <a:r>
              <a:rPr lang="en-GB" sz="1500"/>
              <a:t> of the WSPR packet.</a:t>
            </a:r>
            <a:endParaRPr sz="1500"/>
          </a:p>
          <a:p>
            <a:pPr indent="0" lvl="0" marL="0" rtl="0" algn="l">
              <a:lnSpc>
                <a:spcPct val="100000"/>
              </a:lnSpc>
              <a:spcBef>
                <a:spcPts val="0"/>
              </a:spcBef>
              <a:spcAft>
                <a:spcPts val="0"/>
              </a:spcAft>
              <a:buNone/>
            </a:pPr>
            <a:r>
              <a:t/>
            </a:r>
            <a:endParaRPr sz="1500"/>
          </a:p>
          <a:p>
            <a:pPr indent="0" lvl="0" marL="0" rtl="0" algn="l">
              <a:lnSpc>
                <a:spcPct val="100000"/>
              </a:lnSpc>
              <a:spcBef>
                <a:spcPts val="0"/>
              </a:spcBef>
              <a:spcAft>
                <a:spcPts val="0"/>
              </a:spcAft>
              <a:buNone/>
            </a:pPr>
            <a:r>
              <a:t/>
            </a:r>
            <a:endParaRPr sz="1300"/>
          </a:p>
          <a:p>
            <a:pPr indent="0" lvl="0" marL="0" rtl="0" algn="l">
              <a:lnSpc>
                <a:spcPct val="100000"/>
              </a:lnSpc>
              <a:spcBef>
                <a:spcPts val="0"/>
              </a:spcBef>
              <a:spcAft>
                <a:spcPts val="0"/>
              </a:spcAft>
              <a:buNone/>
            </a:pPr>
            <a:r>
              <a:t/>
            </a:r>
            <a:endParaRPr sz="1300"/>
          </a:p>
          <a:p>
            <a:pPr indent="0" lvl="0" marL="0" rtl="0" algn="l">
              <a:lnSpc>
                <a:spcPct val="100000"/>
              </a:lnSpc>
              <a:spcBef>
                <a:spcPts val="0"/>
              </a:spcBef>
              <a:spcAft>
                <a:spcPts val="0"/>
              </a:spcAft>
              <a:buNone/>
            </a:pPr>
            <a:r>
              <a:t/>
            </a:r>
            <a:endParaRPr sz="1500"/>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a:p>
            <a:pPr indent="0" lvl="0" marL="0" rtl="0" algn="l">
              <a:spcBef>
                <a:spcPts val="0"/>
              </a:spcBef>
              <a:spcAft>
                <a:spcPts val="1200"/>
              </a:spcAft>
              <a:buNone/>
            </a:pPr>
            <a:r>
              <a:t/>
            </a:r>
            <a:endParaRPr/>
          </a:p>
        </p:txBody>
      </p:sp>
      <p:sp>
        <p:nvSpPr>
          <p:cNvPr id="304" name="Google Shape;304;p39"/>
          <p:cNvSpPr txBox="1"/>
          <p:nvPr>
            <p:ph type="title"/>
          </p:nvPr>
        </p:nvSpPr>
        <p:spPr>
          <a:xfrm>
            <a:off x="819150" y="44220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Decoding BigNumber into WSPR fields</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40"/>
          <p:cNvSpPr txBox="1"/>
          <p:nvPr>
            <p:ph type="title"/>
          </p:nvPr>
        </p:nvSpPr>
        <p:spPr>
          <a:xfrm>
            <a:off x="819150" y="38060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WSPR </a:t>
            </a:r>
            <a:r>
              <a:rPr lang="en-GB"/>
              <a:t>Fields Quantisation</a:t>
            </a:r>
            <a:endParaRPr/>
          </a:p>
        </p:txBody>
      </p:sp>
      <p:sp>
        <p:nvSpPr>
          <p:cNvPr id="310" name="Google Shape;310;p40"/>
          <p:cNvSpPr txBox="1"/>
          <p:nvPr>
            <p:ph idx="1" type="body"/>
          </p:nvPr>
        </p:nvSpPr>
        <p:spPr>
          <a:xfrm>
            <a:off x="819150" y="1020200"/>
            <a:ext cx="7505700" cy="36867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GB" sz="1200">
                <a:latin typeface="Arial"/>
                <a:ea typeface="Arial"/>
                <a:cs typeface="Arial"/>
                <a:sym typeface="Arial"/>
              </a:rPr>
              <a:t>WSPR has 3 fields: </a:t>
            </a:r>
            <a:r>
              <a:rPr b="1" lang="en-GB" sz="1200">
                <a:latin typeface="Arial"/>
                <a:ea typeface="Arial"/>
                <a:cs typeface="Arial"/>
                <a:sym typeface="Arial"/>
              </a:rPr>
              <a:t>Callsign6</a:t>
            </a:r>
            <a:r>
              <a:rPr lang="en-GB" sz="1200">
                <a:latin typeface="Arial"/>
                <a:ea typeface="Arial"/>
                <a:cs typeface="Arial"/>
                <a:sym typeface="Arial"/>
              </a:rPr>
              <a:t>, </a:t>
            </a:r>
            <a:r>
              <a:rPr b="1" lang="en-GB" sz="1200">
                <a:latin typeface="Arial"/>
                <a:ea typeface="Arial"/>
                <a:cs typeface="Arial"/>
                <a:sym typeface="Arial"/>
              </a:rPr>
              <a:t>Grid4 </a:t>
            </a:r>
            <a:r>
              <a:rPr lang="en-GB" sz="1200">
                <a:latin typeface="Arial"/>
                <a:ea typeface="Arial"/>
                <a:cs typeface="Arial"/>
                <a:sym typeface="Arial"/>
              </a:rPr>
              <a:t>and </a:t>
            </a:r>
            <a:r>
              <a:rPr b="1" lang="en-GB" sz="1200">
                <a:latin typeface="Arial"/>
                <a:ea typeface="Arial"/>
                <a:cs typeface="Arial"/>
                <a:sym typeface="Arial"/>
              </a:rPr>
              <a:t>Power Level</a:t>
            </a:r>
            <a:endParaRPr b="1" sz="1200">
              <a:solidFill>
                <a:srgbClr val="233A44"/>
              </a:solidFill>
              <a:latin typeface="Arial"/>
              <a:ea typeface="Arial"/>
              <a:cs typeface="Arial"/>
              <a:sym typeface="Arial"/>
            </a:endParaRPr>
          </a:p>
          <a:p>
            <a:pPr indent="0" lvl="0" marL="0" rtl="0" algn="l">
              <a:lnSpc>
                <a:spcPct val="100000"/>
              </a:lnSpc>
              <a:spcBef>
                <a:spcPts val="1200"/>
              </a:spcBef>
              <a:spcAft>
                <a:spcPts val="0"/>
              </a:spcAft>
              <a:buNone/>
            </a:pPr>
            <a:r>
              <a:rPr b="1" lang="en-GB" sz="1200">
                <a:solidFill>
                  <a:srgbClr val="000000"/>
                </a:solidFill>
                <a:latin typeface="Arial"/>
                <a:ea typeface="Arial"/>
                <a:cs typeface="Arial"/>
                <a:sym typeface="Arial"/>
              </a:rPr>
              <a:t>Callsign6 </a:t>
            </a:r>
            <a:r>
              <a:rPr lang="en-GB" sz="1200">
                <a:solidFill>
                  <a:srgbClr val="000000"/>
                </a:solidFill>
                <a:latin typeface="Arial"/>
                <a:ea typeface="Arial"/>
                <a:cs typeface="Arial"/>
                <a:sym typeface="Arial"/>
              </a:rPr>
              <a:t>is in the form of </a:t>
            </a:r>
            <a:r>
              <a:rPr b="1" lang="en-GB" sz="1200">
                <a:solidFill>
                  <a:srgbClr val="000000"/>
                </a:solidFill>
                <a:latin typeface="Arial"/>
                <a:ea typeface="Arial"/>
                <a:cs typeface="Arial"/>
                <a:sym typeface="Arial"/>
              </a:rPr>
              <a:t>aanxxx </a:t>
            </a:r>
            <a:r>
              <a:rPr lang="en-GB" sz="1200">
                <a:solidFill>
                  <a:srgbClr val="000000"/>
                </a:solidFill>
                <a:latin typeface="Arial"/>
                <a:ea typeface="Arial"/>
                <a:cs typeface="Arial"/>
                <a:sym typeface="Arial"/>
              </a:rPr>
              <a:t>where </a:t>
            </a:r>
            <a:r>
              <a:rPr b="1" lang="en-GB" sz="1200">
                <a:solidFill>
                  <a:srgbClr val="000000"/>
                </a:solidFill>
                <a:latin typeface="Arial"/>
                <a:ea typeface="Arial"/>
                <a:cs typeface="Arial"/>
                <a:sym typeface="Arial"/>
              </a:rPr>
              <a:t>a</a:t>
            </a:r>
            <a:r>
              <a:rPr lang="en-GB" sz="1200">
                <a:solidFill>
                  <a:srgbClr val="000000"/>
                </a:solidFill>
                <a:latin typeface="Arial"/>
                <a:ea typeface="Arial"/>
                <a:cs typeface="Arial"/>
                <a:sym typeface="Arial"/>
              </a:rPr>
              <a:t>=alpha numeric (A-Z, 0-9) and </a:t>
            </a:r>
            <a:r>
              <a:rPr b="1" lang="en-GB" sz="1200">
                <a:solidFill>
                  <a:srgbClr val="000000"/>
                </a:solidFill>
                <a:latin typeface="Arial"/>
                <a:ea typeface="Arial"/>
                <a:cs typeface="Arial"/>
                <a:sym typeface="Arial"/>
              </a:rPr>
              <a:t>n</a:t>
            </a:r>
            <a:r>
              <a:rPr lang="en-GB" sz="1200">
                <a:solidFill>
                  <a:srgbClr val="000000"/>
                </a:solidFill>
                <a:latin typeface="Arial"/>
                <a:ea typeface="Arial"/>
                <a:cs typeface="Arial"/>
                <a:sym typeface="Arial"/>
              </a:rPr>
              <a:t> = 0-9, </a:t>
            </a:r>
            <a:r>
              <a:rPr b="1" lang="en-GB" sz="1200">
                <a:solidFill>
                  <a:srgbClr val="000000"/>
                </a:solidFill>
                <a:latin typeface="Arial"/>
                <a:ea typeface="Arial"/>
                <a:cs typeface="Arial"/>
                <a:sym typeface="Arial"/>
              </a:rPr>
              <a:t>x</a:t>
            </a:r>
            <a:r>
              <a:rPr lang="en-GB" sz="1200">
                <a:solidFill>
                  <a:srgbClr val="000000"/>
                </a:solidFill>
                <a:latin typeface="Arial"/>
                <a:ea typeface="Arial"/>
                <a:cs typeface="Arial"/>
                <a:sym typeface="Arial"/>
              </a:rPr>
              <a:t> = A-Z, Blank </a:t>
            </a:r>
            <a:endParaRPr sz="1200">
              <a:solidFill>
                <a:srgbClr val="000000"/>
              </a:solidFill>
              <a:latin typeface="Arial"/>
              <a:ea typeface="Arial"/>
              <a:cs typeface="Arial"/>
              <a:sym typeface="Arial"/>
            </a:endParaRPr>
          </a:p>
          <a:p>
            <a:pPr indent="-304800" lvl="0" marL="457200" rtl="0" algn="l">
              <a:lnSpc>
                <a:spcPct val="100000"/>
              </a:lnSpc>
              <a:spcBef>
                <a:spcPts val="1200"/>
              </a:spcBef>
              <a:spcAft>
                <a:spcPts val="0"/>
              </a:spcAft>
              <a:buClr>
                <a:srgbClr val="000000"/>
              </a:buClr>
              <a:buSzPts val="1200"/>
              <a:buChar char="●"/>
            </a:pPr>
            <a:r>
              <a:rPr lang="en-GB" sz="1200">
                <a:solidFill>
                  <a:srgbClr val="000000"/>
                </a:solidFill>
                <a:latin typeface="Arial"/>
                <a:ea typeface="Arial"/>
                <a:cs typeface="Arial"/>
                <a:sym typeface="Arial"/>
              </a:rPr>
              <a:t>C1 &amp; C3 are </a:t>
            </a:r>
            <a:r>
              <a:rPr lang="en-GB" sz="1200">
                <a:solidFill>
                  <a:srgbClr val="000000"/>
                </a:solidFill>
                <a:latin typeface="Arial"/>
                <a:ea typeface="Arial"/>
                <a:cs typeface="Arial"/>
                <a:sym typeface="Arial"/>
              </a:rPr>
              <a:t>already</a:t>
            </a:r>
            <a:r>
              <a:rPr lang="en-GB" sz="1200">
                <a:solidFill>
                  <a:srgbClr val="000000"/>
                </a:solidFill>
                <a:latin typeface="Arial"/>
                <a:ea typeface="Arial"/>
                <a:cs typeface="Arial"/>
                <a:sym typeface="Arial"/>
              </a:rPr>
              <a:t> spoken for, that is they have fixed values for a particular channel in the band. In our early example (of chan 463) it is </a:t>
            </a:r>
            <a:r>
              <a:rPr b="1" i="1" lang="en-GB" sz="1200">
                <a:solidFill>
                  <a:srgbClr val="000000"/>
                </a:solidFill>
                <a:latin typeface="Arial"/>
                <a:ea typeface="Arial"/>
                <a:cs typeface="Arial"/>
                <a:sym typeface="Arial"/>
              </a:rPr>
              <a:t>Qx3xxx</a:t>
            </a:r>
            <a:r>
              <a:rPr lang="en-GB" sz="1200">
                <a:solidFill>
                  <a:srgbClr val="000000"/>
                </a:solidFill>
                <a:latin typeface="Arial"/>
                <a:ea typeface="Arial"/>
                <a:cs typeface="Arial"/>
                <a:sym typeface="Arial"/>
              </a:rPr>
              <a:t> where 1st and 3rd are fixed at </a:t>
            </a:r>
            <a:r>
              <a:rPr b="1" lang="en-GB" sz="1200">
                <a:solidFill>
                  <a:srgbClr val="000000"/>
                </a:solidFill>
                <a:latin typeface="Arial"/>
                <a:ea typeface="Arial"/>
                <a:cs typeface="Arial"/>
                <a:sym typeface="Arial"/>
              </a:rPr>
              <a:t>Q </a:t>
            </a:r>
            <a:r>
              <a:rPr lang="en-GB" sz="1200">
                <a:solidFill>
                  <a:srgbClr val="000000"/>
                </a:solidFill>
                <a:latin typeface="Arial"/>
                <a:ea typeface="Arial"/>
                <a:cs typeface="Arial"/>
                <a:sym typeface="Arial"/>
              </a:rPr>
              <a:t>and </a:t>
            </a:r>
            <a:r>
              <a:rPr b="1" lang="en-GB" sz="1200">
                <a:solidFill>
                  <a:srgbClr val="000000"/>
                </a:solidFill>
                <a:latin typeface="Arial"/>
                <a:ea typeface="Arial"/>
                <a:cs typeface="Arial"/>
                <a:sym typeface="Arial"/>
              </a:rPr>
              <a:t>3 </a:t>
            </a:r>
            <a:r>
              <a:rPr lang="en-GB" sz="1200">
                <a:solidFill>
                  <a:srgbClr val="000000"/>
                </a:solidFill>
                <a:latin typeface="Arial"/>
                <a:ea typeface="Arial"/>
                <a:cs typeface="Arial"/>
                <a:sym typeface="Arial"/>
              </a:rPr>
              <a:t>respectively and the </a:t>
            </a:r>
            <a:r>
              <a:rPr b="1" lang="en-GB" sz="1200">
                <a:solidFill>
                  <a:srgbClr val="000000"/>
                </a:solidFill>
                <a:latin typeface="Arial"/>
                <a:ea typeface="Arial"/>
                <a:cs typeface="Arial"/>
                <a:sym typeface="Arial"/>
              </a:rPr>
              <a:t>xxx </a:t>
            </a:r>
            <a:r>
              <a:rPr lang="en-GB" sz="1200">
                <a:solidFill>
                  <a:srgbClr val="000000"/>
                </a:solidFill>
                <a:latin typeface="Arial"/>
                <a:ea typeface="Arial"/>
                <a:cs typeface="Arial"/>
                <a:sym typeface="Arial"/>
              </a:rPr>
              <a:t>are available for encoding of the telemetry.</a:t>
            </a:r>
            <a:endParaRPr sz="1200">
              <a:solidFill>
                <a:srgbClr val="000000"/>
              </a:solidFill>
              <a:latin typeface="Arial"/>
              <a:ea typeface="Arial"/>
              <a:cs typeface="Arial"/>
              <a:sym typeface="Arial"/>
            </a:endParaRPr>
          </a:p>
          <a:p>
            <a:pPr indent="-304800" lvl="0" marL="457200" rtl="0" algn="l">
              <a:lnSpc>
                <a:spcPct val="100000"/>
              </a:lnSpc>
              <a:spcBef>
                <a:spcPts val="0"/>
              </a:spcBef>
              <a:spcAft>
                <a:spcPts val="0"/>
              </a:spcAft>
              <a:buClr>
                <a:srgbClr val="000000"/>
              </a:buClr>
              <a:buSzPts val="1200"/>
              <a:buFont typeface="Arial"/>
              <a:buChar char="●"/>
            </a:pPr>
            <a:r>
              <a:rPr lang="en-GB" sz="1200">
                <a:solidFill>
                  <a:srgbClr val="000000"/>
                </a:solidFill>
                <a:latin typeface="Arial"/>
                <a:ea typeface="Arial"/>
                <a:cs typeface="Arial"/>
                <a:sym typeface="Arial"/>
              </a:rPr>
              <a:t>C2 is </a:t>
            </a:r>
            <a:r>
              <a:rPr lang="en-GB" sz="1200">
                <a:solidFill>
                  <a:srgbClr val="000000"/>
                </a:solidFill>
                <a:latin typeface="Arial"/>
                <a:ea typeface="Arial"/>
                <a:cs typeface="Arial"/>
                <a:sym typeface="Arial"/>
              </a:rPr>
              <a:t>alphanumeric</a:t>
            </a:r>
            <a:r>
              <a:rPr lang="en-GB" sz="1200">
                <a:solidFill>
                  <a:srgbClr val="000000"/>
                </a:solidFill>
                <a:latin typeface="Arial"/>
                <a:ea typeface="Arial"/>
                <a:cs typeface="Arial"/>
                <a:sym typeface="Arial"/>
              </a:rPr>
              <a:t> (</a:t>
            </a:r>
            <a:r>
              <a:rPr lang="en-GB" sz="1200">
                <a:solidFill>
                  <a:srgbClr val="000000"/>
                </a:solidFill>
                <a:latin typeface="Arial"/>
                <a:ea typeface="Arial"/>
                <a:cs typeface="Arial"/>
                <a:sym typeface="Arial"/>
              </a:rPr>
              <a:t>quantisation</a:t>
            </a:r>
            <a:r>
              <a:rPr lang="en-GB" sz="1200">
                <a:solidFill>
                  <a:srgbClr val="000000"/>
                </a:solidFill>
                <a:latin typeface="Arial"/>
                <a:ea typeface="Arial"/>
                <a:cs typeface="Arial"/>
                <a:sym typeface="Arial"/>
              </a:rPr>
              <a:t> of 36 integer values)</a:t>
            </a:r>
            <a:endParaRPr sz="1200">
              <a:solidFill>
                <a:srgbClr val="000000"/>
              </a:solidFill>
              <a:latin typeface="Arial"/>
              <a:ea typeface="Arial"/>
              <a:cs typeface="Arial"/>
              <a:sym typeface="Arial"/>
            </a:endParaRPr>
          </a:p>
          <a:p>
            <a:pPr indent="-304800" lvl="0" marL="457200" rtl="0" algn="l">
              <a:lnSpc>
                <a:spcPct val="100000"/>
              </a:lnSpc>
              <a:spcBef>
                <a:spcPts val="0"/>
              </a:spcBef>
              <a:spcAft>
                <a:spcPts val="0"/>
              </a:spcAft>
              <a:buClr>
                <a:srgbClr val="000000"/>
              </a:buClr>
              <a:buSzPts val="1200"/>
              <a:buFont typeface="Arial"/>
              <a:buChar char="●"/>
            </a:pPr>
            <a:r>
              <a:rPr lang="en-GB" sz="1200">
                <a:solidFill>
                  <a:srgbClr val="000000"/>
                </a:solidFill>
                <a:latin typeface="Arial"/>
                <a:ea typeface="Arial"/>
                <a:cs typeface="Arial"/>
                <a:sym typeface="Arial"/>
              </a:rPr>
              <a:t>C4, C5, C6 can be A-Z (including blank if the </a:t>
            </a:r>
            <a:r>
              <a:rPr lang="en-GB" sz="1200">
                <a:solidFill>
                  <a:srgbClr val="000000"/>
                </a:solidFill>
                <a:latin typeface="Arial"/>
                <a:ea typeface="Arial"/>
                <a:cs typeface="Arial"/>
                <a:sym typeface="Arial"/>
              </a:rPr>
              <a:t>trailing</a:t>
            </a:r>
            <a:r>
              <a:rPr lang="en-GB" sz="1200">
                <a:solidFill>
                  <a:srgbClr val="000000"/>
                </a:solidFill>
                <a:latin typeface="Arial"/>
                <a:ea typeface="Arial"/>
                <a:cs typeface="Arial"/>
                <a:sym typeface="Arial"/>
              </a:rPr>
              <a:t> chars), hence a quantisation of 27</a:t>
            </a:r>
            <a:endParaRPr sz="1200">
              <a:solidFill>
                <a:srgbClr val="000000"/>
              </a:solidFill>
              <a:latin typeface="Arial"/>
              <a:ea typeface="Arial"/>
              <a:cs typeface="Arial"/>
              <a:sym typeface="Arial"/>
            </a:endParaRPr>
          </a:p>
          <a:p>
            <a:pPr indent="0" lvl="0" marL="0" rtl="0" algn="l">
              <a:lnSpc>
                <a:spcPct val="100000"/>
              </a:lnSpc>
              <a:spcBef>
                <a:spcPts val="1200"/>
              </a:spcBef>
              <a:spcAft>
                <a:spcPts val="0"/>
              </a:spcAft>
              <a:buNone/>
            </a:pPr>
            <a:r>
              <a:rPr lang="en-GB" sz="1200">
                <a:solidFill>
                  <a:srgbClr val="000000"/>
                </a:solidFill>
                <a:latin typeface="Arial"/>
                <a:ea typeface="Arial"/>
                <a:cs typeface="Arial"/>
                <a:sym typeface="Arial"/>
              </a:rPr>
              <a:t>Hence the </a:t>
            </a:r>
            <a:r>
              <a:rPr b="1" lang="en-GB" sz="1200">
                <a:solidFill>
                  <a:srgbClr val="000000"/>
                </a:solidFill>
                <a:latin typeface="Arial"/>
                <a:ea typeface="Arial"/>
                <a:cs typeface="Arial"/>
                <a:sym typeface="Arial"/>
              </a:rPr>
              <a:t>Callsign6 </a:t>
            </a:r>
            <a:r>
              <a:rPr lang="en-GB" sz="1200">
                <a:solidFill>
                  <a:srgbClr val="000000"/>
                </a:solidFill>
                <a:latin typeface="Arial"/>
                <a:ea typeface="Arial"/>
                <a:cs typeface="Arial"/>
                <a:sym typeface="Arial"/>
              </a:rPr>
              <a:t>space is 36*27*27*27 </a:t>
            </a:r>
            <a:r>
              <a:rPr lang="en-GB" sz="1200">
                <a:latin typeface="Arial"/>
                <a:ea typeface="Arial"/>
                <a:cs typeface="Arial"/>
                <a:sym typeface="Arial"/>
              </a:rPr>
              <a:t>can accommodate </a:t>
            </a:r>
            <a:r>
              <a:rPr b="1" lang="en-GB" sz="1200">
                <a:latin typeface="Arial"/>
                <a:ea typeface="Arial"/>
                <a:cs typeface="Arial"/>
                <a:sym typeface="Arial"/>
              </a:rPr>
              <a:t>632,736</a:t>
            </a:r>
            <a:r>
              <a:rPr b="1" lang="en-GB" sz="1200">
                <a:solidFill>
                  <a:srgbClr val="000000"/>
                </a:solidFill>
                <a:latin typeface="Arial"/>
                <a:ea typeface="Arial"/>
                <a:cs typeface="Arial"/>
                <a:sym typeface="Arial"/>
              </a:rPr>
              <a:t> values</a:t>
            </a:r>
            <a:endParaRPr b="1" sz="1200">
              <a:solidFill>
                <a:srgbClr val="000000"/>
              </a:solidFill>
              <a:latin typeface="Arial"/>
              <a:ea typeface="Arial"/>
              <a:cs typeface="Arial"/>
              <a:sym typeface="Arial"/>
            </a:endParaRPr>
          </a:p>
          <a:p>
            <a:pPr indent="0" lvl="0" marL="0" rtl="0" algn="l">
              <a:lnSpc>
                <a:spcPct val="100000"/>
              </a:lnSpc>
              <a:spcBef>
                <a:spcPts val="1200"/>
              </a:spcBef>
              <a:spcAft>
                <a:spcPts val="0"/>
              </a:spcAft>
              <a:buNone/>
            </a:pPr>
            <a:r>
              <a:rPr b="1" lang="en-GB" sz="1200">
                <a:latin typeface="Arial"/>
                <a:ea typeface="Arial"/>
                <a:cs typeface="Arial"/>
                <a:sym typeface="Arial"/>
              </a:rPr>
              <a:t>Grid4 </a:t>
            </a:r>
            <a:r>
              <a:rPr lang="en-GB" sz="1200">
                <a:latin typeface="Arial"/>
                <a:ea typeface="Arial"/>
                <a:cs typeface="Arial"/>
                <a:sym typeface="Arial"/>
              </a:rPr>
              <a:t>has the format: </a:t>
            </a:r>
            <a:r>
              <a:rPr b="1" lang="en-GB" sz="1200">
                <a:latin typeface="Arial"/>
                <a:ea typeface="Arial"/>
                <a:cs typeface="Arial"/>
                <a:sym typeface="Arial"/>
              </a:rPr>
              <a:t>a a n n</a:t>
            </a:r>
            <a:endParaRPr b="1" sz="1200">
              <a:latin typeface="Arial"/>
              <a:ea typeface="Arial"/>
              <a:cs typeface="Arial"/>
              <a:sym typeface="Arial"/>
            </a:endParaRPr>
          </a:p>
          <a:p>
            <a:pPr indent="-304800" lvl="0" marL="457200" rtl="0" algn="l">
              <a:lnSpc>
                <a:spcPct val="100000"/>
              </a:lnSpc>
              <a:spcBef>
                <a:spcPts val="1200"/>
              </a:spcBef>
              <a:spcAft>
                <a:spcPts val="0"/>
              </a:spcAft>
              <a:buSzPts val="1200"/>
              <a:buChar char="●"/>
            </a:pPr>
            <a:r>
              <a:rPr b="1" lang="en-GB" sz="1200">
                <a:latin typeface="Arial"/>
                <a:ea typeface="Arial"/>
                <a:cs typeface="Arial"/>
                <a:sym typeface="Arial"/>
              </a:rPr>
              <a:t>a</a:t>
            </a:r>
            <a:r>
              <a:rPr lang="en-GB" sz="1200">
                <a:latin typeface="Arial"/>
                <a:ea typeface="Arial"/>
                <a:cs typeface="Arial"/>
                <a:sym typeface="Arial"/>
              </a:rPr>
              <a:t> = A–R (18 values)</a:t>
            </a:r>
            <a:endParaRPr sz="1200">
              <a:latin typeface="Arial"/>
              <a:ea typeface="Arial"/>
              <a:cs typeface="Arial"/>
              <a:sym typeface="Arial"/>
            </a:endParaRPr>
          </a:p>
          <a:p>
            <a:pPr indent="-304800" lvl="0" marL="457200" rtl="0" algn="l">
              <a:lnSpc>
                <a:spcPct val="100000"/>
              </a:lnSpc>
              <a:spcBef>
                <a:spcPts val="0"/>
              </a:spcBef>
              <a:spcAft>
                <a:spcPts val="0"/>
              </a:spcAft>
              <a:buSzPts val="1200"/>
              <a:buChar char="●"/>
            </a:pPr>
            <a:r>
              <a:rPr b="1" lang="en-GB" sz="1200">
                <a:latin typeface="Arial"/>
                <a:ea typeface="Arial"/>
                <a:cs typeface="Arial"/>
                <a:sym typeface="Arial"/>
              </a:rPr>
              <a:t>n</a:t>
            </a:r>
            <a:r>
              <a:rPr lang="en-GB" sz="1200">
                <a:latin typeface="Arial"/>
                <a:ea typeface="Arial"/>
                <a:cs typeface="Arial"/>
                <a:sym typeface="Arial"/>
              </a:rPr>
              <a:t> = 0–9 (10 values)</a:t>
            </a:r>
            <a:endParaRPr sz="1200">
              <a:latin typeface="Arial"/>
              <a:ea typeface="Arial"/>
              <a:cs typeface="Arial"/>
              <a:sym typeface="Arial"/>
            </a:endParaRPr>
          </a:p>
          <a:p>
            <a:pPr indent="0" lvl="0" marL="0" rtl="0" algn="l">
              <a:lnSpc>
                <a:spcPct val="100000"/>
              </a:lnSpc>
              <a:spcBef>
                <a:spcPts val="1200"/>
              </a:spcBef>
              <a:spcAft>
                <a:spcPts val="0"/>
              </a:spcAft>
              <a:buNone/>
            </a:pPr>
            <a:r>
              <a:rPr b="1" lang="en-GB" sz="1200">
                <a:latin typeface="Arial"/>
                <a:ea typeface="Arial"/>
                <a:cs typeface="Arial"/>
                <a:sym typeface="Arial"/>
              </a:rPr>
              <a:t>Power Level </a:t>
            </a:r>
            <a:r>
              <a:rPr lang="en-GB" sz="1200">
                <a:latin typeface="Arial"/>
                <a:ea typeface="Arial"/>
                <a:cs typeface="Arial"/>
                <a:sym typeface="Arial"/>
              </a:rPr>
              <a:t>contains 19 allowed values: [0,3,7,10,13,17,20,23,27,30,33,37,40,43,47,50,53,57,60]</a:t>
            </a:r>
            <a:endParaRPr sz="1200">
              <a:latin typeface="Arial"/>
              <a:ea typeface="Arial"/>
              <a:cs typeface="Arial"/>
              <a:sym typeface="Arial"/>
            </a:endParaRPr>
          </a:p>
          <a:p>
            <a:pPr indent="0" lvl="0" marL="0" rtl="0" algn="l">
              <a:lnSpc>
                <a:spcPct val="100000"/>
              </a:lnSpc>
              <a:spcBef>
                <a:spcPts val="1200"/>
              </a:spcBef>
              <a:spcAft>
                <a:spcPts val="0"/>
              </a:spcAft>
              <a:buNone/>
            </a:pPr>
            <a:r>
              <a:rPr lang="en-GB" sz="1200">
                <a:latin typeface="Arial"/>
                <a:ea typeface="Arial"/>
                <a:cs typeface="Arial"/>
                <a:sym typeface="Arial"/>
              </a:rPr>
              <a:t>Hence </a:t>
            </a:r>
            <a:r>
              <a:rPr b="1" lang="en-GB" sz="1200">
                <a:latin typeface="Arial"/>
                <a:ea typeface="Arial"/>
                <a:cs typeface="Arial"/>
                <a:sym typeface="Arial"/>
              </a:rPr>
              <a:t>Grid4 &amp; Power Level</a:t>
            </a:r>
            <a:r>
              <a:rPr lang="en-GB" sz="1200">
                <a:latin typeface="Arial"/>
                <a:ea typeface="Arial"/>
                <a:cs typeface="Arial"/>
                <a:sym typeface="Arial"/>
              </a:rPr>
              <a:t> space is 18*18*10*10*19  can accommodate </a:t>
            </a:r>
            <a:r>
              <a:rPr b="1" lang="en-GB" sz="1200">
                <a:latin typeface="Arial"/>
                <a:ea typeface="Arial"/>
                <a:cs typeface="Arial"/>
                <a:sym typeface="Arial"/>
              </a:rPr>
              <a:t>615,600 values</a:t>
            </a:r>
            <a:endParaRPr b="1" sz="1200">
              <a:latin typeface="Arial"/>
              <a:ea typeface="Arial"/>
              <a:cs typeface="Arial"/>
              <a:sym typeface="Arial"/>
            </a:endParaRPr>
          </a:p>
          <a:p>
            <a:pPr indent="0" lvl="0" marL="0" rtl="0" algn="l">
              <a:lnSpc>
                <a:spcPct val="100000"/>
              </a:lnSpc>
              <a:spcBef>
                <a:spcPts val="1200"/>
              </a:spcBef>
              <a:spcAft>
                <a:spcPts val="0"/>
              </a:spcAft>
              <a:buNone/>
            </a:pPr>
            <a:r>
              <a:t/>
            </a:r>
            <a:endParaRPr sz="1200">
              <a:solidFill>
                <a:srgbClr val="233A44"/>
              </a:solidFill>
              <a:latin typeface="Arial"/>
              <a:ea typeface="Arial"/>
              <a:cs typeface="Arial"/>
              <a:sym typeface="Arial"/>
            </a:endParaRPr>
          </a:p>
          <a:p>
            <a:pPr indent="0" lvl="0" marL="0" rtl="0" algn="l">
              <a:lnSpc>
                <a:spcPct val="100000"/>
              </a:lnSpc>
              <a:spcBef>
                <a:spcPts val="1200"/>
              </a:spcBef>
              <a:spcAft>
                <a:spcPts val="0"/>
              </a:spcAft>
              <a:buNone/>
            </a:pPr>
            <a:r>
              <a:t/>
            </a:r>
            <a:endParaRPr b="1" sz="1200">
              <a:solidFill>
                <a:srgbClr val="233A44"/>
              </a:solidFill>
              <a:latin typeface="Arial"/>
              <a:ea typeface="Arial"/>
              <a:cs typeface="Arial"/>
              <a:sym typeface="Arial"/>
            </a:endParaRPr>
          </a:p>
          <a:p>
            <a:pPr indent="0" lvl="0" marL="0" rtl="0" algn="l">
              <a:lnSpc>
                <a:spcPct val="100000"/>
              </a:lnSpc>
              <a:spcBef>
                <a:spcPts val="1200"/>
              </a:spcBef>
              <a:spcAft>
                <a:spcPts val="1200"/>
              </a:spcAft>
              <a:buNone/>
            </a:pPr>
            <a:r>
              <a:t/>
            </a:r>
            <a:endParaRPr sz="1200">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14" name="Shape 314"/>
        <p:cNvGrpSpPr/>
        <p:nvPr/>
      </p:nvGrpSpPr>
      <p:grpSpPr>
        <a:xfrm>
          <a:off x="0" y="0"/>
          <a:ext cx="0" cy="0"/>
          <a:chOff x="0" y="0"/>
          <a:chExt cx="0" cy="0"/>
        </a:xfrm>
      </p:grpSpPr>
      <p:sp>
        <p:nvSpPr>
          <p:cNvPr id="315" name="Google Shape;315;p41"/>
          <p:cNvSpPr txBox="1"/>
          <p:nvPr>
            <p:ph type="title"/>
          </p:nvPr>
        </p:nvSpPr>
        <p:spPr>
          <a:xfrm>
            <a:off x="819150" y="59610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Why only 38.5 bits of the 50bits?</a:t>
            </a:r>
            <a:endParaRPr/>
          </a:p>
        </p:txBody>
      </p:sp>
      <p:sp>
        <p:nvSpPr>
          <p:cNvPr id="316" name="Google Shape;316;p41"/>
          <p:cNvSpPr txBox="1"/>
          <p:nvPr>
            <p:ph idx="1" type="body"/>
          </p:nvPr>
        </p:nvSpPr>
        <p:spPr>
          <a:xfrm>
            <a:off x="819150" y="1269275"/>
            <a:ext cx="7505700" cy="3498000"/>
          </a:xfrm>
          <a:prstGeom prst="rect">
            <a:avLst/>
          </a:prstGeom>
          <a:solidFill>
            <a:srgbClr val="FFFFFF"/>
          </a:solidFill>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GB" sz="1300"/>
              <a:t>In total the telemetry requires </a:t>
            </a:r>
            <a:r>
              <a:rPr b="1" lang="en-GB" sz="1300"/>
              <a:t>615,168 * 604,800</a:t>
            </a:r>
            <a:r>
              <a:rPr lang="en-GB" sz="1300"/>
              <a:t> =&gt; </a:t>
            </a:r>
            <a:r>
              <a:rPr b="1" lang="en-GB" sz="1300"/>
              <a:t>372 053 606 400</a:t>
            </a:r>
            <a:r>
              <a:rPr lang="en-GB" sz="1300"/>
              <a:t> possible values requires ~ </a:t>
            </a:r>
            <a:r>
              <a:rPr b="1" lang="en-GB" sz="1300"/>
              <a:t>38.4</a:t>
            </a:r>
            <a:r>
              <a:rPr lang="en-GB" sz="1300"/>
              <a:t> bits</a:t>
            </a:r>
            <a:endParaRPr sz="1300"/>
          </a:p>
          <a:p>
            <a:pPr indent="0" lvl="0" marL="0" rtl="0" algn="l">
              <a:lnSpc>
                <a:spcPct val="100000"/>
              </a:lnSpc>
              <a:spcBef>
                <a:spcPts val="0"/>
              </a:spcBef>
              <a:spcAft>
                <a:spcPts val="0"/>
              </a:spcAft>
              <a:buNone/>
            </a:pPr>
            <a:r>
              <a:t/>
            </a:r>
            <a:endParaRPr sz="1300"/>
          </a:p>
          <a:p>
            <a:pPr indent="0" lvl="0" marL="0" rtl="0" algn="l">
              <a:lnSpc>
                <a:spcPct val="100000"/>
              </a:lnSpc>
              <a:spcBef>
                <a:spcPts val="0"/>
              </a:spcBef>
              <a:spcAft>
                <a:spcPts val="0"/>
              </a:spcAft>
              <a:buNone/>
            </a:pPr>
            <a:r>
              <a:rPr lang="en-GB" sz="1300"/>
              <a:t>The WSPR packet has a total space of </a:t>
            </a:r>
            <a:r>
              <a:rPr b="1" lang="en-GB" sz="1300"/>
              <a:t>50 bits </a:t>
            </a:r>
            <a:r>
              <a:rPr lang="en-GB" sz="1300"/>
              <a:t>available for data. </a:t>
            </a:r>
            <a:endParaRPr sz="1300"/>
          </a:p>
          <a:p>
            <a:pPr indent="0" lvl="0" marL="0" rtl="0" algn="l">
              <a:lnSpc>
                <a:spcPct val="100000"/>
              </a:lnSpc>
              <a:spcBef>
                <a:spcPts val="0"/>
              </a:spcBef>
              <a:spcAft>
                <a:spcPts val="0"/>
              </a:spcAft>
              <a:buNone/>
            </a:pPr>
            <a:r>
              <a:t/>
            </a:r>
            <a:endParaRPr sz="1300"/>
          </a:p>
          <a:p>
            <a:pPr indent="0" lvl="0" marL="0" rtl="0" algn="l">
              <a:lnSpc>
                <a:spcPct val="100000"/>
              </a:lnSpc>
              <a:spcBef>
                <a:spcPts val="0"/>
              </a:spcBef>
              <a:spcAft>
                <a:spcPts val="0"/>
              </a:spcAft>
              <a:buNone/>
            </a:pPr>
            <a:r>
              <a:rPr lang="en-GB" sz="1300"/>
              <a:t>However, because C1 &amp; C3 are used for linking, these 936 values (</a:t>
            </a:r>
            <a:r>
              <a:rPr b="1" lang="en-GB" sz="1300"/>
              <a:t>9.8 bits</a:t>
            </a:r>
            <a:r>
              <a:rPr lang="en-GB" sz="1300"/>
              <a:t>) are lost. </a:t>
            </a:r>
            <a:endParaRPr sz="1300"/>
          </a:p>
          <a:p>
            <a:pPr indent="0" lvl="0" marL="0" rtl="0" algn="l">
              <a:lnSpc>
                <a:spcPct val="100000"/>
              </a:lnSpc>
              <a:spcBef>
                <a:spcPts val="0"/>
              </a:spcBef>
              <a:spcAft>
                <a:spcPts val="0"/>
              </a:spcAft>
              <a:buNone/>
            </a:pPr>
            <a:r>
              <a:t/>
            </a:r>
            <a:endParaRPr sz="1300"/>
          </a:p>
          <a:p>
            <a:pPr indent="0" lvl="0" marL="0" rtl="0" algn="l">
              <a:lnSpc>
                <a:spcPct val="100000"/>
              </a:lnSpc>
              <a:spcBef>
                <a:spcPts val="0"/>
              </a:spcBef>
              <a:spcAft>
                <a:spcPts val="0"/>
              </a:spcAft>
              <a:buNone/>
            </a:pPr>
            <a:r>
              <a:rPr lang="en-GB" sz="1300"/>
              <a:t>Further, of the </a:t>
            </a:r>
            <a:r>
              <a:rPr b="1" lang="en-GB" sz="1300"/>
              <a:t>7 bits </a:t>
            </a:r>
            <a:r>
              <a:rPr lang="en-GB" sz="1300"/>
              <a:t>allocated to the power level, only </a:t>
            </a:r>
            <a:r>
              <a:rPr b="1" lang="en-GB" sz="1300"/>
              <a:t>4.2 </a:t>
            </a:r>
            <a:r>
              <a:rPr lang="en-GB" sz="1300"/>
              <a:t>(corresponds to 19 values</a:t>
            </a:r>
            <a:r>
              <a:rPr b="1" lang="en-GB" sz="1300"/>
              <a:t>) </a:t>
            </a:r>
            <a:r>
              <a:rPr lang="en-GB" sz="1300"/>
              <a:t>are available (the rest are used for WSPR type internals), </a:t>
            </a:r>
            <a:endParaRPr sz="1300"/>
          </a:p>
          <a:p>
            <a:pPr indent="0" lvl="0" marL="0" rtl="0" algn="l">
              <a:lnSpc>
                <a:spcPct val="100000"/>
              </a:lnSpc>
              <a:spcBef>
                <a:spcPts val="0"/>
              </a:spcBef>
              <a:spcAft>
                <a:spcPts val="0"/>
              </a:spcAft>
              <a:buNone/>
            </a:pPr>
            <a:r>
              <a:t/>
            </a:r>
            <a:endParaRPr sz="1300"/>
          </a:p>
          <a:p>
            <a:pPr indent="0" lvl="0" marL="0" rtl="0" algn="l">
              <a:lnSpc>
                <a:spcPct val="100000"/>
              </a:lnSpc>
              <a:spcBef>
                <a:spcPts val="0"/>
              </a:spcBef>
              <a:spcAft>
                <a:spcPts val="0"/>
              </a:spcAft>
              <a:buNone/>
            </a:pPr>
            <a:r>
              <a:rPr lang="en-GB" sz="1300"/>
              <a:t>Finally we have </a:t>
            </a:r>
            <a:r>
              <a:rPr b="1" lang="en-GB" sz="1300"/>
              <a:t>38.5 bits</a:t>
            </a:r>
            <a:r>
              <a:rPr lang="en-GB" sz="1300"/>
              <a:t> usable.</a:t>
            </a:r>
            <a:endParaRPr sz="1300"/>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en-GB" sz="1000"/>
              <a:t>CALLSIGN_CAPACITY = 36 * 26 * 26 * 26        # 632,736 In Extended Telemetary callsign PXNAAA where P (P:0,1,Q) &amp; N are fixed for the channel, so only have 3 Alphas and 1 Alpha/Numeric (X) available.</a:t>
            </a:r>
            <a:endParaRPr sz="1000"/>
          </a:p>
          <a:p>
            <a:pPr indent="0" lvl="0" marL="0" rtl="0" algn="l">
              <a:lnSpc>
                <a:spcPct val="100000"/>
              </a:lnSpc>
              <a:spcBef>
                <a:spcPts val="1200"/>
              </a:spcBef>
              <a:spcAft>
                <a:spcPts val="0"/>
              </a:spcAft>
              <a:buNone/>
            </a:pPr>
            <a:r>
              <a:rPr lang="en-GB" sz="1000"/>
              <a:t>GRIDPOWER_CAPACITY = 18 * 18 * 10 * 10 * 19   # 615,600  AANNP (A:A-R, N:0-9, P:19 values)</a:t>
            </a:r>
            <a:endParaRPr sz="1000"/>
          </a:p>
          <a:p>
            <a:pPr indent="0" lvl="0" marL="0" rtl="0" algn="l">
              <a:lnSpc>
                <a:spcPct val="100000"/>
              </a:lnSpc>
              <a:spcBef>
                <a:spcPts val="1200"/>
              </a:spcBef>
              <a:spcAft>
                <a:spcPts val="0"/>
              </a:spcAft>
              <a:buNone/>
            </a:pPr>
            <a:r>
              <a:rPr lang="en-GB" sz="1000"/>
              <a:t>TOTAL_CAPACITY = CALLSIGN_CAPACITY * GRIDPOWER_CAPACITY  -&gt;  389,512,281,600 (~ 38.5 bits )</a:t>
            </a:r>
            <a:endParaRPr sz="1000"/>
          </a:p>
          <a:p>
            <a:pPr indent="0" lvl="0" marL="0" rtl="0" algn="l">
              <a:lnSpc>
                <a:spcPct val="100000"/>
              </a:lnSpc>
              <a:spcBef>
                <a:spcPts val="1200"/>
              </a:spcBef>
              <a:spcAft>
                <a:spcPts val="0"/>
              </a:spcAft>
              <a:buNone/>
            </a:pPr>
            <a:r>
              <a:t/>
            </a:r>
            <a:endParaRPr sz="1000"/>
          </a:p>
          <a:p>
            <a:pPr indent="0" lvl="0" marL="0" rtl="0" algn="l">
              <a:lnSpc>
                <a:spcPct val="100000"/>
              </a:lnSpc>
              <a:spcBef>
                <a:spcPts val="1200"/>
              </a:spcBef>
              <a:spcAft>
                <a:spcPts val="0"/>
              </a:spcAft>
              <a:buNone/>
            </a:pPr>
            <a:r>
              <a:t/>
            </a:r>
            <a:endParaRPr sz="1200"/>
          </a:p>
          <a:p>
            <a:pPr indent="0" lvl="0" marL="0" rtl="0" algn="l">
              <a:lnSpc>
                <a:spcPct val="100000"/>
              </a:lnSpc>
              <a:spcBef>
                <a:spcPts val="1200"/>
              </a:spcBef>
              <a:spcAft>
                <a:spcPts val="120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pic>
        <p:nvPicPr>
          <p:cNvPr id="145" name="Google Shape;145;p15"/>
          <p:cNvPicPr preferRelativeResize="0"/>
          <p:nvPr/>
        </p:nvPicPr>
        <p:blipFill>
          <a:blip r:embed="rId3">
            <a:alphaModFix/>
          </a:blip>
          <a:stretch>
            <a:fillRect/>
          </a:stretch>
        </p:blipFill>
        <p:spPr>
          <a:xfrm>
            <a:off x="3129500" y="1254025"/>
            <a:ext cx="5782999" cy="3343299"/>
          </a:xfrm>
          <a:prstGeom prst="rect">
            <a:avLst/>
          </a:prstGeom>
          <a:noFill/>
          <a:ln>
            <a:noFill/>
          </a:ln>
        </p:spPr>
      </p:pic>
      <p:sp>
        <p:nvSpPr>
          <p:cNvPr id="146" name="Google Shape;146;p15"/>
          <p:cNvSpPr txBox="1"/>
          <p:nvPr>
            <p:ph type="title"/>
          </p:nvPr>
        </p:nvSpPr>
        <p:spPr>
          <a:xfrm>
            <a:off x="574300" y="512125"/>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BACAR: Balloon Carrying Amateur Radio</a:t>
            </a:r>
            <a:endParaRPr/>
          </a:p>
        </p:txBody>
      </p:sp>
      <p:sp>
        <p:nvSpPr>
          <p:cNvPr id="147" name="Google Shape;147;p15"/>
          <p:cNvSpPr txBox="1"/>
          <p:nvPr>
            <p:ph idx="1" type="body"/>
          </p:nvPr>
        </p:nvSpPr>
        <p:spPr>
          <a:xfrm>
            <a:off x="464825" y="1347750"/>
            <a:ext cx="2505000" cy="3359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rgbClr val="000000"/>
                </a:solidFill>
                <a:latin typeface="Arial"/>
                <a:ea typeface="Arial"/>
                <a:cs typeface="Arial"/>
                <a:sym typeface="Arial"/>
              </a:rPr>
              <a:t>Around</a:t>
            </a:r>
            <a:r>
              <a:rPr lang="en-GB" sz="1800">
                <a:solidFill>
                  <a:srgbClr val="000000"/>
                </a:solidFill>
                <a:latin typeface="Arial"/>
                <a:ea typeface="Arial"/>
                <a:cs typeface="Arial"/>
                <a:sym typeface="Arial"/>
              </a:rPr>
              <a:t> the world amateurs build tiny radio payloads and launch them into the Stratosphere: 14,500–50,000m</a:t>
            </a:r>
            <a:endParaRPr sz="1800">
              <a:solidFill>
                <a:srgbClr val="000000"/>
              </a:solidFill>
              <a:latin typeface="Arial"/>
              <a:ea typeface="Arial"/>
              <a:cs typeface="Arial"/>
              <a:sym typeface="Arial"/>
            </a:endParaRPr>
          </a:p>
          <a:p>
            <a:pPr indent="0" lvl="0" marL="0" rtl="0" algn="l">
              <a:spcBef>
                <a:spcPts val="0"/>
              </a:spcBef>
              <a:spcAft>
                <a:spcPts val="0"/>
              </a:spcAft>
              <a:buNone/>
            </a:pPr>
            <a:r>
              <a:rPr lang="en-GB" sz="1800">
                <a:solidFill>
                  <a:srgbClr val="000000"/>
                </a:solidFill>
                <a:latin typeface="Arial"/>
                <a:ea typeface="Arial"/>
                <a:cs typeface="Arial"/>
                <a:sym typeface="Arial"/>
              </a:rPr>
              <a:t>using a balloon filled with helium or hydrogen.</a:t>
            </a:r>
            <a:endParaRPr sz="1800">
              <a:solidFill>
                <a:srgbClr val="000000"/>
              </a:solidFill>
              <a:latin typeface="Arial"/>
              <a:ea typeface="Arial"/>
              <a:cs typeface="Arial"/>
              <a:sym typeface="Arial"/>
            </a:endParaRPr>
          </a:p>
          <a:p>
            <a:pPr indent="0" lvl="0" marL="0" rtl="0" algn="l">
              <a:spcBef>
                <a:spcPts val="0"/>
              </a:spcBef>
              <a:spcAft>
                <a:spcPts val="0"/>
              </a:spcAft>
              <a:buNone/>
            </a:pPr>
            <a:r>
              <a:t/>
            </a:r>
            <a:endParaRPr sz="1800">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42"/>
          <p:cNvSpPr txBox="1"/>
          <p:nvPr>
            <p:ph type="title"/>
          </p:nvPr>
        </p:nvSpPr>
        <p:spPr>
          <a:xfrm>
            <a:off x="819150" y="596100"/>
            <a:ext cx="7505700" cy="741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Telemetry Fields mapped to Callsign6 fields</a:t>
            </a:r>
            <a:endParaRPr/>
          </a:p>
        </p:txBody>
      </p:sp>
      <p:sp>
        <p:nvSpPr>
          <p:cNvPr id="322" name="Google Shape;322;p42"/>
          <p:cNvSpPr txBox="1"/>
          <p:nvPr>
            <p:ph idx="1" type="body"/>
          </p:nvPr>
        </p:nvSpPr>
        <p:spPr>
          <a:xfrm>
            <a:off x="819150" y="1244600"/>
            <a:ext cx="7505700" cy="3359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sz="1400"/>
              <a:t>To use our real world example, </a:t>
            </a:r>
            <a:r>
              <a:rPr lang="en-GB" sz="1400">
                <a:solidFill>
                  <a:srgbClr val="233A44"/>
                </a:solidFill>
              </a:rPr>
              <a:t>the following telemetry parameters are encoded in the </a:t>
            </a:r>
            <a:r>
              <a:rPr b="1" lang="en-GB" sz="1400">
                <a:solidFill>
                  <a:srgbClr val="233A44"/>
                </a:solidFill>
              </a:rPr>
              <a:t>Callsign6 field.</a:t>
            </a:r>
            <a:endParaRPr sz="1400"/>
          </a:p>
          <a:p>
            <a:pPr indent="0" lvl="0" marL="0" rtl="0" algn="l">
              <a:spcBef>
                <a:spcPts val="1200"/>
              </a:spcBef>
              <a:spcAft>
                <a:spcPts val="1200"/>
              </a:spcAft>
              <a:buNone/>
            </a:pPr>
            <a:r>
              <a:t/>
            </a:r>
            <a:endParaRPr/>
          </a:p>
        </p:txBody>
      </p:sp>
      <p:sp>
        <p:nvSpPr>
          <p:cNvPr id="323" name="Google Shape;323;p42"/>
          <p:cNvSpPr txBox="1"/>
          <p:nvPr/>
        </p:nvSpPr>
        <p:spPr>
          <a:xfrm>
            <a:off x="819150" y="3282500"/>
            <a:ext cx="7159800" cy="1321200"/>
          </a:xfrm>
          <a:prstGeom prst="rect">
            <a:avLst/>
          </a:prstGeom>
          <a:noFill/>
          <a:ln>
            <a:noFill/>
          </a:ln>
        </p:spPr>
        <p:txBody>
          <a:bodyPr anchorCtr="0" anchor="t" bIns="91425" lIns="91425" spcFirstLastPara="1" rIns="91425" wrap="square" tIns="91425">
            <a:noAutofit/>
          </a:bodyPr>
          <a:lstStyle/>
          <a:p>
            <a:pPr indent="0" lvl="0" marL="0" rtl="0" algn="l">
              <a:spcBef>
                <a:spcPts val="1200"/>
              </a:spcBef>
              <a:spcAft>
                <a:spcPts val="0"/>
              </a:spcAft>
              <a:buNone/>
            </a:pPr>
            <a:r>
              <a:rPr lang="en-GB">
                <a:solidFill>
                  <a:srgbClr val="233A44"/>
                </a:solidFill>
                <a:latin typeface="Calibri"/>
                <a:ea typeface="Calibri"/>
                <a:cs typeface="Calibri"/>
                <a:sym typeface="Calibri"/>
              </a:rPr>
              <a:t>The telemetry values are packed into a single integer using </a:t>
            </a:r>
            <a:r>
              <a:rPr b="1" lang="en-GB">
                <a:solidFill>
                  <a:srgbClr val="233A44"/>
                </a:solidFill>
                <a:latin typeface="Calibri"/>
                <a:ea typeface="Calibri"/>
                <a:cs typeface="Calibri"/>
                <a:sym typeface="Calibri"/>
              </a:rPr>
              <a:t>multi-radix packing</a:t>
            </a:r>
            <a:r>
              <a:rPr lang="en-GB">
                <a:solidFill>
                  <a:srgbClr val="233A44"/>
                </a:solidFill>
                <a:latin typeface="Calibri"/>
                <a:ea typeface="Calibri"/>
                <a:cs typeface="Calibri"/>
                <a:sym typeface="Calibri"/>
              </a:rPr>
              <a:t>, starting with Locator5 ordinate value (0-23):</a:t>
            </a:r>
            <a:endParaRPr>
              <a:solidFill>
                <a:srgbClr val="233A44"/>
              </a:solidFill>
              <a:latin typeface="Calibri"/>
              <a:ea typeface="Calibri"/>
              <a:cs typeface="Calibri"/>
              <a:sym typeface="Calibri"/>
            </a:endParaRPr>
          </a:p>
          <a:p>
            <a:pPr indent="0" lvl="0" marL="0" rtl="0" algn="l">
              <a:spcBef>
                <a:spcPts val="1200"/>
              </a:spcBef>
              <a:spcAft>
                <a:spcPts val="0"/>
              </a:spcAft>
              <a:buNone/>
            </a:pPr>
            <a:r>
              <a:rPr b="1" lang="en-GB">
                <a:solidFill>
                  <a:srgbClr val="233A44"/>
                </a:solidFill>
                <a:latin typeface="Calibri"/>
                <a:ea typeface="Calibri"/>
                <a:cs typeface="Calibri"/>
                <a:sym typeface="Calibri"/>
              </a:rPr>
              <a:t>Encoding </a:t>
            </a:r>
            <a:r>
              <a:rPr lang="en-GB">
                <a:solidFill>
                  <a:srgbClr val="233A44"/>
                </a:solidFill>
                <a:latin typeface="Calibri"/>
                <a:ea typeface="Calibri"/>
                <a:cs typeface="Calibri"/>
                <a:sym typeface="Calibri"/>
              </a:rPr>
              <a:t>to get the </a:t>
            </a:r>
            <a:r>
              <a:rPr b="1" lang="en-GB">
                <a:solidFill>
                  <a:srgbClr val="233A44"/>
                </a:solidFill>
                <a:latin typeface="Calibri"/>
                <a:ea typeface="Calibri"/>
                <a:cs typeface="Calibri"/>
                <a:sym typeface="Calibri"/>
              </a:rPr>
              <a:t>Callsign6 </a:t>
            </a:r>
            <a:r>
              <a:rPr lang="en-GB">
                <a:solidFill>
                  <a:srgbClr val="233A44"/>
                </a:solidFill>
                <a:latin typeface="Calibri"/>
                <a:ea typeface="Calibri"/>
                <a:cs typeface="Calibri"/>
                <a:sym typeface="Calibri"/>
              </a:rPr>
              <a:t>Bignumber:</a:t>
            </a:r>
            <a:endParaRPr>
              <a:solidFill>
                <a:srgbClr val="233A44"/>
              </a:solidFill>
              <a:latin typeface="Calibri"/>
              <a:ea typeface="Calibri"/>
              <a:cs typeface="Calibri"/>
              <a:sym typeface="Calibri"/>
            </a:endParaRPr>
          </a:p>
          <a:p>
            <a:pPr indent="0" lvl="0" marL="0" rtl="0" algn="l">
              <a:lnSpc>
                <a:spcPct val="115000"/>
              </a:lnSpc>
              <a:spcBef>
                <a:spcPts val="0"/>
              </a:spcBef>
              <a:spcAft>
                <a:spcPts val="0"/>
              </a:spcAft>
              <a:buNone/>
            </a:pPr>
            <a:r>
              <a:rPr lang="en-GB">
                <a:latin typeface="Calibri"/>
                <a:ea typeface="Calibri"/>
                <a:cs typeface="Calibri"/>
                <a:sym typeface="Calibri"/>
              </a:rPr>
              <a:t>    BigNum = (</a:t>
            </a:r>
            <a:r>
              <a:rPr lang="en-GB">
                <a:latin typeface="Calibri"/>
                <a:ea typeface="Calibri"/>
                <a:cs typeface="Calibri"/>
                <a:sym typeface="Calibri"/>
              </a:rPr>
              <a:t>Locator5_ord*24 + </a:t>
            </a:r>
            <a:r>
              <a:rPr lang="en-GB">
                <a:latin typeface="Calibri"/>
                <a:ea typeface="Calibri"/>
                <a:cs typeface="Calibri"/>
                <a:sym typeface="Calibri"/>
              </a:rPr>
              <a:t>Locator6_ord)*1068 + Altitude_int</a:t>
            </a:r>
            <a:endParaRPr>
              <a:latin typeface="Calibri"/>
              <a:ea typeface="Calibri"/>
              <a:cs typeface="Calibri"/>
              <a:sym typeface="Calibri"/>
            </a:endParaRPr>
          </a:p>
          <a:p>
            <a:pPr indent="0" lvl="0" marL="0" rtl="0" algn="l">
              <a:lnSpc>
                <a:spcPct val="115000"/>
              </a:lnSpc>
              <a:spcBef>
                <a:spcPts val="0"/>
              </a:spcBef>
              <a:spcAft>
                <a:spcPts val="0"/>
              </a:spcAft>
              <a:buNone/>
            </a:pPr>
            <a:r>
              <a:t/>
            </a:r>
            <a:endParaRPr sz="1300">
              <a:latin typeface="Calibri"/>
              <a:ea typeface="Calibri"/>
              <a:cs typeface="Calibri"/>
              <a:sym typeface="Calibri"/>
            </a:endParaRPr>
          </a:p>
        </p:txBody>
      </p:sp>
      <p:graphicFrame>
        <p:nvGraphicFramePr>
          <p:cNvPr id="324" name="Google Shape;324;p42"/>
          <p:cNvGraphicFramePr/>
          <p:nvPr/>
        </p:nvGraphicFramePr>
        <p:xfrm>
          <a:off x="1240250" y="1754175"/>
          <a:ext cx="3000000" cy="3000000"/>
        </p:xfrm>
        <a:graphic>
          <a:graphicData uri="http://schemas.openxmlformats.org/drawingml/2006/table">
            <a:tbl>
              <a:tblPr>
                <a:noFill/>
                <a:tableStyleId>{2DD8300E-A0CC-4B82-9D7E-B81D39FF80F0}</a:tableStyleId>
              </a:tblPr>
              <a:tblGrid>
                <a:gridCol w="1381125"/>
                <a:gridCol w="1057275"/>
                <a:gridCol w="1152525"/>
                <a:gridCol w="647700"/>
                <a:gridCol w="1771650"/>
              </a:tblGrid>
              <a:tr h="317500">
                <a:tc>
                  <a:txBody>
                    <a:bodyPr/>
                    <a:lstStyle/>
                    <a:p>
                      <a:pPr indent="0" lvl="0" marL="0" rtl="0" algn="ctr">
                        <a:spcBef>
                          <a:spcPts val="0"/>
                        </a:spcBef>
                        <a:spcAft>
                          <a:spcPts val="0"/>
                        </a:spcAft>
                        <a:buNone/>
                      </a:pPr>
                      <a:r>
                        <a:rPr b="1" lang="en-GB" sz="1300">
                          <a:solidFill>
                            <a:srgbClr val="233A44"/>
                          </a:solidFill>
                          <a:latin typeface="Calibri"/>
                          <a:ea typeface="Calibri"/>
                          <a:cs typeface="Calibri"/>
                          <a:sym typeface="Calibri"/>
                        </a:rPr>
                        <a:t>Parameter</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b="1" lang="en-GB" sz="1300">
                          <a:solidFill>
                            <a:srgbClr val="233A44"/>
                          </a:solidFill>
                          <a:latin typeface="Calibri"/>
                          <a:ea typeface="Calibri"/>
                          <a:cs typeface="Calibri"/>
                          <a:sym typeface="Calibri"/>
                        </a:rPr>
                        <a:t>Range</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b="1" lang="en-GB" sz="1300">
                          <a:solidFill>
                            <a:srgbClr val="233A44"/>
                          </a:solidFill>
                          <a:latin typeface="Calibri"/>
                          <a:ea typeface="Calibri"/>
                          <a:cs typeface="Calibri"/>
                          <a:sym typeface="Calibri"/>
                        </a:rPr>
                        <a:t>Quantisation</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b="1" lang="en-GB" sz="1300">
                          <a:solidFill>
                            <a:srgbClr val="233A44"/>
                          </a:solidFill>
                          <a:latin typeface="Calibri"/>
                          <a:ea typeface="Calibri"/>
                          <a:cs typeface="Calibri"/>
                          <a:sym typeface="Calibri"/>
                        </a:rPr>
                        <a:t>Values</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b="1" lang="en-GB" sz="1300">
                          <a:solidFill>
                            <a:srgbClr val="233A44"/>
                          </a:solidFill>
                          <a:latin typeface="Calibri"/>
                          <a:ea typeface="Calibri"/>
                          <a:cs typeface="Calibri"/>
                          <a:sym typeface="Calibri"/>
                        </a:rPr>
                        <a:t>Normalisation</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CFE2F3"/>
                    </a:solidFill>
                  </a:tcPr>
                </a:tc>
              </a:tr>
              <a:tr h="317500">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Locator56 …</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576</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r>
              <a:tr h="317500">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      Locator5</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A-X</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1</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24</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0 - 23</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r>
              <a:tr h="317500">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      Locator6</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A-X</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1</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24</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0 - 23</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r>
              <a:tr h="317500">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Altitude</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0 - 21340m</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20 m</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1068</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0 - 1067</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43"/>
          <p:cNvSpPr txBox="1"/>
          <p:nvPr>
            <p:ph type="title"/>
          </p:nvPr>
        </p:nvSpPr>
        <p:spPr>
          <a:xfrm>
            <a:off x="819150" y="386225"/>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Reverse Multi-Radix Unpacking</a:t>
            </a:r>
            <a:endParaRPr/>
          </a:p>
        </p:txBody>
      </p:sp>
      <p:sp>
        <p:nvSpPr>
          <p:cNvPr id="330" name="Google Shape;330;p43"/>
          <p:cNvSpPr txBox="1"/>
          <p:nvPr>
            <p:ph idx="1" type="body"/>
          </p:nvPr>
        </p:nvSpPr>
        <p:spPr>
          <a:xfrm>
            <a:off x="819150" y="969950"/>
            <a:ext cx="7505700" cy="3791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1200">
                <a:solidFill>
                  <a:srgbClr val="000000"/>
                </a:solidFill>
                <a:latin typeface="Arial"/>
                <a:ea typeface="Arial"/>
                <a:cs typeface="Arial"/>
                <a:sym typeface="Arial"/>
              </a:rPr>
              <a:t>The WSPR callsign is 6 chars long, of which c1 &amp; c3 are already spoken for (encodes the channel#)</a:t>
            </a:r>
            <a:endParaRPr sz="1200">
              <a:solidFill>
                <a:srgbClr val="000000"/>
              </a:solidFill>
              <a:latin typeface="Arial"/>
              <a:ea typeface="Arial"/>
              <a:cs typeface="Arial"/>
              <a:sym typeface="Arial"/>
            </a:endParaRPr>
          </a:p>
          <a:p>
            <a:pPr indent="0" lvl="0" marL="0" rtl="0" algn="l">
              <a:spcBef>
                <a:spcPts val="0"/>
              </a:spcBef>
              <a:spcAft>
                <a:spcPts val="0"/>
              </a:spcAft>
              <a:buNone/>
            </a:pPr>
            <a:r>
              <a:rPr lang="en-GB" sz="1200">
                <a:solidFill>
                  <a:srgbClr val="000000"/>
                </a:solidFill>
                <a:latin typeface="Arial"/>
                <a:ea typeface="Arial"/>
                <a:cs typeface="Arial"/>
                <a:sym typeface="Arial"/>
              </a:rPr>
              <a:t>Callsign format C1</a:t>
            </a:r>
            <a:r>
              <a:rPr b="1" lang="en-GB" sz="1200">
                <a:solidFill>
                  <a:srgbClr val="000000"/>
                </a:solidFill>
                <a:latin typeface="Arial"/>
                <a:ea typeface="Arial"/>
                <a:cs typeface="Arial"/>
                <a:sym typeface="Arial"/>
              </a:rPr>
              <a:t>C2</a:t>
            </a:r>
            <a:r>
              <a:rPr lang="en-GB" sz="1200">
                <a:solidFill>
                  <a:srgbClr val="000000"/>
                </a:solidFill>
                <a:latin typeface="Arial"/>
                <a:ea typeface="Arial"/>
                <a:cs typeface="Arial"/>
                <a:sym typeface="Arial"/>
              </a:rPr>
              <a:t>C3</a:t>
            </a:r>
            <a:r>
              <a:rPr b="1" lang="en-GB" sz="1200">
                <a:solidFill>
                  <a:srgbClr val="000000"/>
                </a:solidFill>
                <a:latin typeface="Arial"/>
                <a:ea typeface="Arial"/>
                <a:cs typeface="Arial"/>
                <a:sym typeface="Arial"/>
              </a:rPr>
              <a:t>C4C5C6</a:t>
            </a:r>
            <a:r>
              <a:rPr lang="en-GB" sz="1200">
                <a:solidFill>
                  <a:srgbClr val="000000"/>
                </a:solidFill>
                <a:latin typeface="Arial"/>
                <a:ea typeface="Arial"/>
                <a:cs typeface="Arial"/>
                <a:sym typeface="Arial"/>
              </a:rPr>
              <a:t> or pXnAAA where p (0,1,Q) &amp; n are fixed for the channel, so only have 3 Alphas and 1 Alpha/Numeric (X) available.</a:t>
            </a:r>
            <a:endParaRPr sz="1200">
              <a:solidFill>
                <a:srgbClr val="000000"/>
              </a:solidFill>
              <a:latin typeface="Arial"/>
              <a:ea typeface="Arial"/>
              <a:cs typeface="Arial"/>
              <a:sym typeface="Arial"/>
            </a:endParaRPr>
          </a:p>
          <a:p>
            <a:pPr indent="0" lvl="0" marL="0" rtl="0" algn="l">
              <a:spcBef>
                <a:spcPts val="0"/>
              </a:spcBef>
              <a:spcAft>
                <a:spcPts val="0"/>
              </a:spcAft>
              <a:buNone/>
            </a:pPr>
            <a:r>
              <a:t/>
            </a:r>
            <a:endParaRPr sz="1200">
              <a:solidFill>
                <a:srgbClr val="000000"/>
              </a:solidFill>
              <a:latin typeface="Arial"/>
              <a:ea typeface="Arial"/>
              <a:cs typeface="Arial"/>
              <a:sym typeface="Arial"/>
            </a:endParaRPr>
          </a:p>
          <a:p>
            <a:pPr indent="0" lvl="0" marL="0" rtl="0" algn="l">
              <a:spcBef>
                <a:spcPts val="0"/>
              </a:spcBef>
              <a:spcAft>
                <a:spcPts val="0"/>
              </a:spcAft>
              <a:buNone/>
            </a:pPr>
            <a:r>
              <a:rPr lang="en-GB" sz="1200">
                <a:solidFill>
                  <a:srgbClr val="000000"/>
                </a:solidFill>
                <a:latin typeface="Arial"/>
                <a:ea typeface="Arial"/>
                <a:cs typeface="Arial"/>
                <a:sym typeface="Arial"/>
              </a:rPr>
              <a:t>Reverse radix encoding using the quantisation of various callsign characters</a:t>
            </a:r>
            <a:endParaRPr sz="1200">
              <a:solidFill>
                <a:srgbClr val="000000"/>
              </a:solidFill>
              <a:latin typeface="Arial"/>
              <a:ea typeface="Arial"/>
              <a:cs typeface="Arial"/>
              <a:sym typeface="Arial"/>
            </a:endParaRPr>
          </a:p>
          <a:p>
            <a:pPr indent="0" lvl="0" marL="0" rtl="0" algn="l">
              <a:spcBef>
                <a:spcPts val="0"/>
              </a:spcBef>
              <a:spcAft>
                <a:spcPts val="0"/>
              </a:spcAft>
              <a:buNone/>
            </a:pPr>
            <a:r>
              <a:rPr lang="en-GB" sz="1200">
                <a:solidFill>
                  <a:srgbClr val="000000"/>
                </a:solidFill>
                <a:latin typeface="Arial"/>
                <a:ea typeface="Arial"/>
                <a:cs typeface="Arial"/>
                <a:sym typeface="Arial"/>
              </a:rPr>
              <a:t>   </a:t>
            </a:r>
            <a:r>
              <a:rPr lang="en-GB" sz="900">
                <a:solidFill>
                  <a:srgbClr val="000000"/>
                </a:solidFill>
                <a:latin typeface="Arial"/>
                <a:ea typeface="Arial"/>
                <a:cs typeface="Arial"/>
                <a:sym typeface="Arial"/>
              </a:rPr>
              <a:t>c6 = chr(BigNum % 26 + 65)</a:t>
            </a:r>
            <a:endParaRPr sz="900">
              <a:solidFill>
                <a:srgbClr val="000000"/>
              </a:solidFill>
              <a:latin typeface="Arial"/>
              <a:ea typeface="Arial"/>
              <a:cs typeface="Arial"/>
              <a:sym typeface="Arial"/>
            </a:endParaRPr>
          </a:p>
          <a:p>
            <a:pPr indent="0" lvl="0" marL="0" rtl="0" algn="l">
              <a:spcBef>
                <a:spcPts val="0"/>
              </a:spcBef>
              <a:spcAft>
                <a:spcPts val="0"/>
              </a:spcAft>
              <a:buNone/>
            </a:pPr>
            <a:r>
              <a:rPr lang="en-GB" sz="900">
                <a:solidFill>
                  <a:srgbClr val="000000"/>
                </a:solidFill>
                <a:latin typeface="Arial"/>
                <a:ea typeface="Arial"/>
                <a:cs typeface="Arial"/>
                <a:sym typeface="Arial"/>
              </a:rPr>
              <a:t>    BigNum //= 26</a:t>
            </a:r>
            <a:endParaRPr sz="900">
              <a:solidFill>
                <a:srgbClr val="000000"/>
              </a:solidFill>
              <a:latin typeface="Arial"/>
              <a:ea typeface="Arial"/>
              <a:cs typeface="Arial"/>
              <a:sym typeface="Arial"/>
            </a:endParaRPr>
          </a:p>
          <a:p>
            <a:pPr indent="0" lvl="0" marL="0" rtl="0" algn="l">
              <a:spcBef>
                <a:spcPts val="0"/>
              </a:spcBef>
              <a:spcAft>
                <a:spcPts val="0"/>
              </a:spcAft>
              <a:buNone/>
            </a:pPr>
            <a:r>
              <a:t/>
            </a:r>
            <a:endParaRPr sz="900">
              <a:solidFill>
                <a:srgbClr val="000000"/>
              </a:solidFill>
              <a:latin typeface="Arial"/>
              <a:ea typeface="Arial"/>
              <a:cs typeface="Arial"/>
              <a:sym typeface="Arial"/>
            </a:endParaRPr>
          </a:p>
          <a:p>
            <a:pPr indent="0" lvl="0" marL="0" rtl="0" algn="l">
              <a:spcBef>
                <a:spcPts val="0"/>
              </a:spcBef>
              <a:spcAft>
                <a:spcPts val="0"/>
              </a:spcAft>
              <a:buNone/>
            </a:pPr>
            <a:r>
              <a:rPr lang="en-GB" sz="900">
                <a:solidFill>
                  <a:srgbClr val="000000"/>
                </a:solidFill>
                <a:latin typeface="Arial"/>
                <a:ea typeface="Arial"/>
                <a:cs typeface="Arial"/>
                <a:sym typeface="Arial"/>
              </a:rPr>
              <a:t>    c5 = chr(BigNum % 26 + 65)</a:t>
            </a:r>
            <a:endParaRPr sz="900">
              <a:solidFill>
                <a:srgbClr val="000000"/>
              </a:solidFill>
              <a:latin typeface="Arial"/>
              <a:ea typeface="Arial"/>
              <a:cs typeface="Arial"/>
              <a:sym typeface="Arial"/>
            </a:endParaRPr>
          </a:p>
          <a:p>
            <a:pPr indent="0" lvl="0" marL="0" rtl="0" algn="l">
              <a:spcBef>
                <a:spcPts val="0"/>
              </a:spcBef>
              <a:spcAft>
                <a:spcPts val="0"/>
              </a:spcAft>
              <a:buNone/>
            </a:pPr>
            <a:r>
              <a:rPr lang="en-GB" sz="900">
                <a:solidFill>
                  <a:srgbClr val="000000"/>
                </a:solidFill>
                <a:latin typeface="Arial"/>
                <a:ea typeface="Arial"/>
                <a:cs typeface="Arial"/>
                <a:sym typeface="Arial"/>
              </a:rPr>
              <a:t>    BigNum //= 26</a:t>
            </a:r>
            <a:endParaRPr sz="900">
              <a:solidFill>
                <a:srgbClr val="000000"/>
              </a:solidFill>
              <a:latin typeface="Arial"/>
              <a:ea typeface="Arial"/>
              <a:cs typeface="Arial"/>
              <a:sym typeface="Arial"/>
            </a:endParaRPr>
          </a:p>
          <a:p>
            <a:pPr indent="0" lvl="0" marL="0" rtl="0" algn="l">
              <a:spcBef>
                <a:spcPts val="0"/>
              </a:spcBef>
              <a:spcAft>
                <a:spcPts val="0"/>
              </a:spcAft>
              <a:buNone/>
            </a:pPr>
            <a:r>
              <a:t/>
            </a:r>
            <a:endParaRPr sz="900">
              <a:solidFill>
                <a:srgbClr val="000000"/>
              </a:solidFill>
              <a:latin typeface="Arial"/>
              <a:ea typeface="Arial"/>
              <a:cs typeface="Arial"/>
              <a:sym typeface="Arial"/>
            </a:endParaRPr>
          </a:p>
          <a:p>
            <a:pPr indent="0" lvl="0" marL="0" rtl="0" algn="l">
              <a:spcBef>
                <a:spcPts val="0"/>
              </a:spcBef>
              <a:spcAft>
                <a:spcPts val="0"/>
              </a:spcAft>
              <a:buNone/>
            </a:pPr>
            <a:r>
              <a:rPr lang="en-GB" sz="900">
                <a:solidFill>
                  <a:srgbClr val="000000"/>
                </a:solidFill>
                <a:latin typeface="Arial"/>
                <a:ea typeface="Arial"/>
                <a:cs typeface="Arial"/>
                <a:sym typeface="Arial"/>
              </a:rPr>
              <a:t>    c4 = chr(BigNum % 26 + 65)</a:t>
            </a:r>
            <a:endParaRPr sz="900">
              <a:solidFill>
                <a:srgbClr val="000000"/>
              </a:solidFill>
              <a:latin typeface="Arial"/>
              <a:ea typeface="Arial"/>
              <a:cs typeface="Arial"/>
              <a:sym typeface="Arial"/>
            </a:endParaRPr>
          </a:p>
          <a:p>
            <a:pPr indent="0" lvl="0" marL="0" rtl="0" algn="l">
              <a:spcBef>
                <a:spcPts val="0"/>
              </a:spcBef>
              <a:spcAft>
                <a:spcPts val="0"/>
              </a:spcAft>
              <a:buNone/>
            </a:pPr>
            <a:r>
              <a:rPr lang="en-GB" sz="900">
                <a:solidFill>
                  <a:srgbClr val="000000"/>
                </a:solidFill>
                <a:latin typeface="Arial"/>
                <a:ea typeface="Arial"/>
                <a:cs typeface="Arial"/>
                <a:sym typeface="Arial"/>
              </a:rPr>
              <a:t>    BigNum //= 26</a:t>
            </a:r>
            <a:endParaRPr sz="900">
              <a:solidFill>
                <a:srgbClr val="000000"/>
              </a:solidFill>
              <a:latin typeface="Arial"/>
              <a:ea typeface="Arial"/>
              <a:cs typeface="Arial"/>
              <a:sym typeface="Arial"/>
            </a:endParaRPr>
          </a:p>
          <a:p>
            <a:pPr indent="0" lvl="0" marL="0" rtl="0" algn="l">
              <a:spcBef>
                <a:spcPts val="0"/>
              </a:spcBef>
              <a:spcAft>
                <a:spcPts val="0"/>
              </a:spcAft>
              <a:buNone/>
            </a:pPr>
            <a:r>
              <a:t/>
            </a:r>
            <a:endParaRPr sz="900">
              <a:solidFill>
                <a:srgbClr val="000000"/>
              </a:solidFill>
              <a:latin typeface="Arial"/>
              <a:ea typeface="Arial"/>
              <a:cs typeface="Arial"/>
              <a:sym typeface="Arial"/>
            </a:endParaRPr>
          </a:p>
          <a:p>
            <a:pPr indent="0" lvl="0" marL="0" rtl="0" algn="l">
              <a:spcBef>
                <a:spcPts val="0"/>
              </a:spcBef>
              <a:spcAft>
                <a:spcPts val="0"/>
              </a:spcAft>
              <a:buNone/>
            </a:pPr>
            <a:r>
              <a:rPr lang="en-GB" sz="900">
                <a:solidFill>
                  <a:srgbClr val="000000"/>
                </a:solidFill>
                <a:latin typeface="Arial"/>
                <a:ea typeface="Arial"/>
                <a:cs typeface="Arial"/>
                <a:sym typeface="Arial"/>
              </a:rPr>
              <a:t>    msw = BigNum % 36</a:t>
            </a:r>
            <a:endParaRPr sz="900">
              <a:solidFill>
                <a:srgbClr val="000000"/>
              </a:solidFill>
              <a:latin typeface="Arial"/>
              <a:ea typeface="Arial"/>
              <a:cs typeface="Arial"/>
              <a:sym typeface="Arial"/>
            </a:endParaRPr>
          </a:p>
          <a:p>
            <a:pPr indent="0" lvl="0" marL="0" rtl="0" algn="l">
              <a:spcBef>
                <a:spcPts val="0"/>
              </a:spcBef>
              <a:spcAft>
                <a:spcPts val="0"/>
              </a:spcAft>
              <a:buNone/>
            </a:pPr>
            <a:r>
              <a:rPr lang="en-GB" sz="900">
                <a:solidFill>
                  <a:srgbClr val="000000"/>
                </a:solidFill>
                <a:latin typeface="Arial"/>
                <a:ea typeface="Arial"/>
                <a:cs typeface="Arial"/>
                <a:sym typeface="Arial"/>
              </a:rPr>
              <a:t>    c2 = chr(msw + ord(‘0’)) if msw &lt; 10 else chr(msw - 10 +</a:t>
            </a:r>
            <a:r>
              <a:rPr lang="en-GB" sz="900">
                <a:solidFill>
                  <a:srgbClr val="000000"/>
                </a:solidFill>
                <a:latin typeface="Arial"/>
                <a:ea typeface="Arial"/>
                <a:cs typeface="Arial"/>
                <a:sym typeface="Arial"/>
              </a:rPr>
              <a:t>ord(‘A’)</a:t>
            </a:r>
            <a:r>
              <a:rPr lang="en-GB" sz="900">
                <a:solidFill>
                  <a:srgbClr val="000000"/>
                </a:solidFill>
                <a:latin typeface="Arial"/>
                <a:ea typeface="Arial"/>
                <a:cs typeface="Arial"/>
                <a:sym typeface="Arial"/>
              </a:rPr>
              <a:t>)  (normalisation depending on 0-9 or </a:t>
            </a:r>
            <a:r>
              <a:rPr lang="en-GB" sz="900">
                <a:solidFill>
                  <a:srgbClr val="000000"/>
                </a:solidFill>
                <a:latin typeface="Arial"/>
                <a:ea typeface="Arial"/>
                <a:cs typeface="Arial"/>
                <a:sym typeface="Arial"/>
              </a:rPr>
              <a:t>A-Z</a:t>
            </a:r>
            <a:r>
              <a:rPr lang="en-GB" sz="900">
                <a:solidFill>
                  <a:srgbClr val="000000"/>
                </a:solidFill>
                <a:latin typeface="Arial"/>
                <a:ea typeface="Arial"/>
                <a:cs typeface="Arial"/>
                <a:sym typeface="Arial"/>
              </a:rPr>
              <a:t>)</a:t>
            </a:r>
            <a:endParaRPr sz="900">
              <a:solidFill>
                <a:srgbClr val="000000"/>
              </a:solidFill>
              <a:latin typeface="Arial"/>
              <a:ea typeface="Arial"/>
              <a:cs typeface="Arial"/>
              <a:sym typeface="Arial"/>
            </a:endParaRPr>
          </a:p>
          <a:p>
            <a:pPr indent="0" lvl="0" marL="0" rtl="0" algn="l">
              <a:spcBef>
                <a:spcPts val="0"/>
              </a:spcBef>
              <a:spcAft>
                <a:spcPts val="0"/>
              </a:spcAft>
              <a:buNone/>
            </a:pPr>
            <a:r>
              <a:t/>
            </a:r>
            <a:endParaRPr sz="1200">
              <a:solidFill>
                <a:srgbClr val="000000"/>
              </a:solidFill>
              <a:latin typeface="Arial"/>
              <a:ea typeface="Arial"/>
              <a:cs typeface="Arial"/>
              <a:sym typeface="Arial"/>
            </a:endParaRPr>
          </a:p>
          <a:p>
            <a:pPr indent="0" lvl="0" marL="0" rtl="0" algn="l">
              <a:spcBef>
                <a:spcPts val="0"/>
              </a:spcBef>
              <a:spcAft>
                <a:spcPts val="0"/>
              </a:spcAft>
              <a:buNone/>
            </a:pPr>
            <a:r>
              <a:rPr lang="en-GB" sz="1200">
                <a:solidFill>
                  <a:srgbClr val="000000"/>
                </a:solidFill>
                <a:latin typeface="Arial"/>
                <a:ea typeface="Arial"/>
                <a:cs typeface="Arial"/>
                <a:sym typeface="Arial"/>
              </a:rPr>
              <a:t>Finally</a:t>
            </a:r>
            <a:endParaRPr sz="1200">
              <a:solidFill>
                <a:srgbClr val="000000"/>
              </a:solidFill>
              <a:latin typeface="Arial"/>
              <a:ea typeface="Arial"/>
              <a:cs typeface="Arial"/>
              <a:sym typeface="Arial"/>
            </a:endParaRPr>
          </a:p>
          <a:p>
            <a:pPr indent="0" lvl="0" marL="0" rtl="0" algn="l">
              <a:spcBef>
                <a:spcPts val="0"/>
              </a:spcBef>
              <a:spcAft>
                <a:spcPts val="0"/>
              </a:spcAft>
              <a:buNone/>
            </a:pPr>
            <a:r>
              <a:rPr lang="en-GB" sz="1200">
                <a:solidFill>
                  <a:srgbClr val="000000"/>
                </a:solidFill>
                <a:latin typeface="Arial"/>
                <a:ea typeface="Arial"/>
                <a:cs typeface="Arial"/>
                <a:sym typeface="Arial"/>
              </a:rPr>
              <a:t>    callsign6 = c1 + c2 + c3 + c4 + c5 + c6</a:t>
            </a:r>
            <a:endParaRPr sz="1200">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44"/>
          <p:cNvSpPr txBox="1"/>
          <p:nvPr>
            <p:ph type="title"/>
          </p:nvPr>
        </p:nvSpPr>
        <p:spPr>
          <a:xfrm>
            <a:off x="819150" y="456200"/>
            <a:ext cx="7505700" cy="741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Telemetry Fields mapped to Grid4 &amp; Pwr fields</a:t>
            </a:r>
            <a:endParaRPr/>
          </a:p>
          <a:p>
            <a:pPr indent="0" lvl="0" marL="0" rtl="0" algn="l">
              <a:spcBef>
                <a:spcPts val="0"/>
              </a:spcBef>
              <a:spcAft>
                <a:spcPts val="0"/>
              </a:spcAft>
              <a:buNone/>
            </a:pPr>
            <a:r>
              <a:t/>
            </a:r>
            <a:endParaRPr/>
          </a:p>
        </p:txBody>
      </p:sp>
      <p:sp>
        <p:nvSpPr>
          <p:cNvPr id="336" name="Google Shape;336;p44"/>
          <p:cNvSpPr txBox="1"/>
          <p:nvPr>
            <p:ph idx="1" type="body"/>
          </p:nvPr>
        </p:nvSpPr>
        <p:spPr>
          <a:xfrm>
            <a:off x="819150" y="1347750"/>
            <a:ext cx="7505700" cy="3359100"/>
          </a:xfrm>
          <a:prstGeom prst="rect">
            <a:avLst/>
          </a:prstGeom>
        </p:spPr>
        <p:txBody>
          <a:bodyPr anchorCtr="0" anchor="t" bIns="91425" lIns="91425" spcFirstLastPara="1" rIns="91425" wrap="square" tIns="91425">
            <a:normAutofit fontScale="92500" lnSpcReduction="20000"/>
          </a:bodyPr>
          <a:lstStyle/>
          <a:p>
            <a:pPr indent="0" lvl="0" marL="0" rtl="0" algn="l">
              <a:lnSpc>
                <a:spcPct val="100000"/>
              </a:lnSpc>
              <a:spcBef>
                <a:spcPts val="1200"/>
              </a:spcBef>
              <a:spcAft>
                <a:spcPts val="0"/>
              </a:spcAft>
              <a:buNone/>
            </a:pPr>
            <a:r>
              <a:rPr lang="en-GB">
                <a:solidFill>
                  <a:srgbClr val="233A44"/>
                </a:solidFill>
              </a:rPr>
              <a:t>The following telemetry parameters are encoded in the </a:t>
            </a:r>
            <a:r>
              <a:rPr b="1" lang="en-GB">
                <a:solidFill>
                  <a:srgbClr val="233A44"/>
                </a:solidFill>
              </a:rPr>
              <a:t>Grid4 and Power fields</a:t>
            </a:r>
            <a:r>
              <a:rPr lang="en-GB">
                <a:solidFill>
                  <a:srgbClr val="233A44"/>
                </a:solidFill>
              </a:rPr>
              <a:t>.</a:t>
            </a:r>
            <a:endParaRPr>
              <a:solidFill>
                <a:srgbClr val="233A44"/>
              </a:solidFill>
            </a:endParaRPr>
          </a:p>
          <a:p>
            <a:pPr indent="0" lvl="0" marL="0" rtl="0" algn="l">
              <a:lnSpc>
                <a:spcPct val="100000"/>
              </a:lnSpc>
              <a:spcBef>
                <a:spcPts val="1200"/>
              </a:spcBef>
              <a:spcAft>
                <a:spcPts val="0"/>
              </a:spcAft>
              <a:buNone/>
            </a:pPr>
            <a:r>
              <a:t/>
            </a:r>
            <a:endParaRPr>
              <a:solidFill>
                <a:srgbClr val="233A44"/>
              </a:solidFill>
            </a:endParaRPr>
          </a:p>
          <a:p>
            <a:pPr indent="0" lvl="0" marL="0" rtl="0" algn="l">
              <a:lnSpc>
                <a:spcPct val="100000"/>
              </a:lnSpc>
              <a:spcBef>
                <a:spcPts val="1200"/>
              </a:spcBef>
              <a:spcAft>
                <a:spcPts val="0"/>
              </a:spcAft>
              <a:buNone/>
            </a:pPr>
            <a:r>
              <a:t/>
            </a:r>
            <a:endParaRPr>
              <a:solidFill>
                <a:srgbClr val="233A44"/>
              </a:solidFill>
            </a:endParaRPr>
          </a:p>
          <a:p>
            <a:pPr indent="0" lvl="0" marL="0" rtl="0" algn="l">
              <a:lnSpc>
                <a:spcPct val="100000"/>
              </a:lnSpc>
              <a:spcBef>
                <a:spcPts val="1200"/>
              </a:spcBef>
              <a:spcAft>
                <a:spcPts val="0"/>
              </a:spcAft>
              <a:buNone/>
            </a:pPr>
            <a:r>
              <a:t/>
            </a:r>
            <a:endParaRPr>
              <a:solidFill>
                <a:srgbClr val="233A44"/>
              </a:solidFill>
            </a:endParaRPr>
          </a:p>
          <a:p>
            <a:pPr indent="0" lvl="0" marL="0" rtl="0" algn="l">
              <a:lnSpc>
                <a:spcPct val="100000"/>
              </a:lnSpc>
              <a:spcBef>
                <a:spcPts val="1200"/>
              </a:spcBef>
              <a:spcAft>
                <a:spcPts val="0"/>
              </a:spcAft>
              <a:buNone/>
            </a:pPr>
            <a:r>
              <a:t/>
            </a:r>
            <a:endParaRPr>
              <a:solidFill>
                <a:srgbClr val="233A44"/>
              </a:solidFill>
            </a:endParaRPr>
          </a:p>
          <a:p>
            <a:pPr indent="0" lvl="0" marL="0" rtl="0" algn="l">
              <a:lnSpc>
                <a:spcPct val="100000"/>
              </a:lnSpc>
              <a:spcBef>
                <a:spcPts val="1200"/>
              </a:spcBef>
              <a:spcAft>
                <a:spcPts val="0"/>
              </a:spcAft>
              <a:buNone/>
            </a:pPr>
            <a:r>
              <a:t/>
            </a:r>
            <a:endParaRPr>
              <a:solidFill>
                <a:srgbClr val="233A44"/>
              </a:solidFill>
            </a:endParaRPr>
          </a:p>
          <a:p>
            <a:pPr indent="0" lvl="0" marL="0" rtl="0" algn="l">
              <a:lnSpc>
                <a:spcPct val="100000"/>
              </a:lnSpc>
              <a:spcBef>
                <a:spcPts val="1200"/>
              </a:spcBef>
              <a:spcAft>
                <a:spcPts val="0"/>
              </a:spcAft>
              <a:buNone/>
            </a:pPr>
            <a:r>
              <a:t/>
            </a:r>
            <a:endParaRPr>
              <a:solidFill>
                <a:srgbClr val="233A44"/>
              </a:solidFill>
            </a:endParaRPr>
          </a:p>
          <a:p>
            <a:pPr indent="0" lvl="0" marL="0" rtl="0" algn="l">
              <a:lnSpc>
                <a:spcPct val="100000"/>
              </a:lnSpc>
              <a:spcBef>
                <a:spcPts val="1200"/>
              </a:spcBef>
              <a:spcAft>
                <a:spcPts val="0"/>
              </a:spcAft>
              <a:buNone/>
            </a:pPr>
            <a:r>
              <a:t/>
            </a:r>
            <a:endParaRPr>
              <a:solidFill>
                <a:srgbClr val="233A44"/>
              </a:solidFill>
            </a:endParaRPr>
          </a:p>
          <a:p>
            <a:pPr indent="0" lvl="0" marL="0" rtl="0" algn="l">
              <a:lnSpc>
                <a:spcPct val="100000"/>
              </a:lnSpc>
              <a:spcBef>
                <a:spcPts val="1200"/>
              </a:spcBef>
              <a:spcAft>
                <a:spcPts val="0"/>
              </a:spcAft>
              <a:buNone/>
            </a:pPr>
            <a:r>
              <a:rPr lang="en-GB">
                <a:solidFill>
                  <a:srgbClr val="233A44"/>
                </a:solidFill>
              </a:rPr>
              <a:t>The telemetry values are packed into a single integer using </a:t>
            </a:r>
            <a:r>
              <a:rPr b="1" lang="en-GB">
                <a:solidFill>
                  <a:srgbClr val="233A44"/>
                </a:solidFill>
              </a:rPr>
              <a:t>multi-radix encoding</a:t>
            </a:r>
            <a:r>
              <a:rPr lang="en-GB">
                <a:solidFill>
                  <a:srgbClr val="233A44"/>
                </a:solidFill>
              </a:rPr>
              <a:t>, starting with Temperature:</a:t>
            </a:r>
            <a:endParaRPr>
              <a:solidFill>
                <a:srgbClr val="233A44"/>
              </a:solidFill>
            </a:endParaRPr>
          </a:p>
          <a:p>
            <a:pPr indent="0" lvl="0" marL="0" rtl="0" algn="l">
              <a:lnSpc>
                <a:spcPct val="100000"/>
              </a:lnSpc>
              <a:spcBef>
                <a:spcPts val="1200"/>
              </a:spcBef>
              <a:spcAft>
                <a:spcPts val="0"/>
              </a:spcAft>
              <a:buNone/>
            </a:pPr>
            <a:r>
              <a:rPr lang="en-GB">
                <a:solidFill>
                  <a:srgbClr val="233A44"/>
                </a:solidFill>
              </a:rPr>
              <a:t>BigNum = (((</a:t>
            </a:r>
            <a:r>
              <a:rPr lang="en-GB">
                <a:solidFill>
                  <a:srgbClr val="233A44"/>
                </a:solidFill>
              </a:rPr>
              <a:t>Temp_int * 40 + </a:t>
            </a:r>
            <a:r>
              <a:rPr lang="en-GB">
                <a:solidFill>
                  <a:srgbClr val="233A44"/>
                </a:solidFill>
              </a:rPr>
              <a:t>Bat_int) * 42 + Speed_int) * 2 + GPSValid) * 2 + HdrTelemetryType)</a:t>
            </a:r>
            <a:endParaRPr>
              <a:solidFill>
                <a:srgbClr val="233A44"/>
              </a:solidFill>
            </a:endParaRPr>
          </a:p>
          <a:p>
            <a:pPr indent="0" lvl="0" marL="0" rtl="0" algn="l">
              <a:spcBef>
                <a:spcPts val="0"/>
              </a:spcBef>
              <a:spcAft>
                <a:spcPts val="1200"/>
              </a:spcAft>
              <a:buNone/>
            </a:pPr>
            <a:r>
              <a:t/>
            </a:r>
            <a:endParaRPr/>
          </a:p>
        </p:txBody>
      </p:sp>
      <p:graphicFrame>
        <p:nvGraphicFramePr>
          <p:cNvPr id="337" name="Google Shape;337;p44"/>
          <p:cNvGraphicFramePr/>
          <p:nvPr/>
        </p:nvGraphicFramePr>
        <p:xfrm>
          <a:off x="1193100" y="1743475"/>
          <a:ext cx="3000000" cy="3000000"/>
        </p:xfrm>
        <a:graphic>
          <a:graphicData uri="http://schemas.openxmlformats.org/drawingml/2006/table">
            <a:tbl>
              <a:tblPr>
                <a:noFill/>
                <a:tableStyleId>{2DD8300E-A0CC-4B82-9D7E-B81D39FF80F0}</a:tableStyleId>
              </a:tblPr>
              <a:tblGrid>
                <a:gridCol w="1381125"/>
                <a:gridCol w="1228725"/>
                <a:gridCol w="1152525"/>
                <a:gridCol w="647700"/>
                <a:gridCol w="1781175"/>
              </a:tblGrid>
              <a:tr h="317500">
                <a:tc>
                  <a:txBody>
                    <a:bodyPr/>
                    <a:lstStyle/>
                    <a:p>
                      <a:pPr indent="0" lvl="0" marL="0" rtl="0" algn="ctr">
                        <a:spcBef>
                          <a:spcPts val="0"/>
                        </a:spcBef>
                        <a:spcAft>
                          <a:spcPts val="0"/>
                        </a:spcAft>
                        <a:buNone/>
                      </a:pPr>
                      <a:r>
                        <a:rPr b="1" lang="en-GB" sz="1300">
                          <a:solidFill>
                            <a:srgbClr val="233A44"/>
                          </a:solidFill>
                          <a:latin typeface="Calibri"/>
                          <a:ea typeface="Calibri"/>
                          <a:cs typeface="Calibri"/>
                          <a:sym typeface="Calibri"/>
                        </a:rPr>
                        <a:t>Parameter</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b="1" lang="en-GB" sz="1300">
                          <a:solidFill>
                            <a:srgbClr val="233A44"/>
                          </a:solidFill>
                          <a:latin typeface="Calibri"/>
                          <a:ea typeface="Calibri"/>
                          <a:cs typeface="Calibri"/>
                          <a:sym typeface="Calibri"/>
                        </a:rPr>
                        <a:t>Range</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b="1" lang="en-GB" sz="1300">
                          <a:solidFill>
                            <a:srgbClr val="233A44"/>
                          </a:solidFill>
                          <a:latin typeface="Calibri"/>
                          <a:ea typeface="Calibri"/>
                          <a:cs typeface="Calibri"/>
                          <a:sym typeface="Calibri"/>
                        </a:rPr>
                        <a:t>Quantisation</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b="1" lang="en-GB" sz="1300">
                          <a:solidFill>
                            <a:srgbClr val="233A44"/>
                          </a:solidFill>
                          <a:latin typeface="Calibri"/>
                          <a:ea typeface="Calibri"/>
                          <a:cs typeface="Calibri"/>
                          <a:sym typeface="Calibri"/>
                        </a:rPr>
                        <a:t>Values</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b="1" lang="en-GB" sz="1300">
                          <a:solidFill>
                            <a:srgbClr val="233A44"/>
                          </a:solidFill>
                          <a:latin typeface="Calibri"/>
                          <a:ea typeface="Calibri"/>
                          <a:cs typeface="Calibri"/>
                          <a:sym typeface="Calibri"/>
                        </a:rPr>
                        <a:t>Normalisation</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CFE2F3"/>
                    </a:solidFill>
                  </a:tcPr>
                </a:tc>
              </a:tr>
              <a:tr h="317500">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Temperature</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−50 to +39 °C</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1 °C</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90</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 + 50    -&gt; 0 to 89</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r>
              <a:tr h="317500">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Battery voltage</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3000–4950 mV</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50 mV</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40</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-3000  -&gt; 0 to 39</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r>
              <a:tr h="317500">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Speed</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0–82 knots</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2 knots</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42</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311150" lvl="0" marL="457200" rtl="0" algn="l">
                        <a:spcBef>
                          <a:spcPts val="0"/>
                        </a:spcBef>
                        <a:spcAft>
                          <a:spcPts val="0"/>
                        </a:spcAft>
                        <a:buClr>
                          <a:srgbClr val="233A44"/>
                        </a:buClr>
                        <a:buSzPts val="1300"/>
                        <a:buFont typeface="Calibri"/>
                        <a:buChar char="-"/>
                      </a:pPr>
                      <a:r>
                        <a:rPr lang="en-GB" sz="1300">
                          <a:solidFill>
                            <a:srgbClr val="233A44"/>
                          </a:solidFill>
                          <a:latin typeface="Calibri"/>
                          <a:ea typeface="Calibri"/>
                          <a:cs typeface="Calibri"/>
                          <a:sym typeface="Calibri"/>
                        </a:rPr>
                        <a:t>-&gt; 0-41</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r>
              <a:tr h="317500">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GPSValid</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0 or 1</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1</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2</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311150" lvl="0" marL="457200" rtl="0" algn="l">
                        <a:spcBef>
                          <a:spcPts val="0"/>
                        </a:spcBef>
                        <a:spcAft>
                          <a:spcPts val="0"/>
                        </a:spcAft>
                        <a:buClr>
                          <a:srgbClr val="233A44"/>
                        </a:buClr>
                        <a:buSzPts val="1300"/>
                        <a:buFont typeface="Calibri"/>
                        <a:buChar char="-"/>
                      </a:pPr>
                      <a:r>
                        <a:rPr lang="en-GB" sz="1300">
                          <a:solidFill>
                            <a:srgbClr val="233A44"/>
                          </a:solidFill>
                          <a:latin typeface="Calibri"/>
                          <a:ea typeface="Calibri"/>
                          <a:cs typeface="Calibri"/>
                          <a:sym typeface="Calibri"/>
                        </a:rPr>
                        <a:t>-&gt; 0 or 1</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r>
              <a:tr h="317500">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HdrTelemetryType</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constant = 1 </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1</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0" lvl="0" marL="0" rtl="0" algn="l">
                        <a:spcBef>
                          <a:spcPts val="0"/>
                        </a:spcBef>
                        <a:spcAft>
                          <a:spcPts val="0"/>
                        </a:spcAft>
                        <a:buNone/>
                      </a:pPr>
                      <a:r>
                        <a:rPr lang="en-GB" sz="1300">
                          <a:solidFill>
                            <a:srgbClr val="233A44"/>
                          </a:solidFill>
                          <a:latin typeface="Calibri"/>
                          <a:ea typeface="Calibri"/>
                          <a:cs typeface="Calibri"/>
                          <a:sym typeface="Calibri"/>
                        </a:rPr>
                        <a:t>2</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c>
                  <a:txBody>
                    <a:bodyPr/>
                    <a:lstStyle/>
                    <a:p>
                      <a:pPr indent="-311150" lvl="0" marL="457200" rtl="0" algn="l">
                        <a:spcBef>
                          <a:spcPts val="0"/>
                        </a:spcBef>
                        <a:spcAft>
                          <a:spcPts val="0"/>
                        </a:spcAft>
                        <a:buClr>
                          <a:srgbClr val="233A44"/>
                        </a:buClr>
                        <a:buSzPts val="1300"/>
                        <a:buFont typeface="Calibri"/>
                        <a:buChar char="-"/>
                      </a:pPr>
                      <a:r>
                        <a:rPr lang="en-GB" sz="1300">
                          <a:solidFill>
                            <a:srgbClr val="233A44"/>
                          </a:solidFill>
                          <a:latin typeface="Calibri"/>
                          <a:ea typeface="Calibri"/>
                          <a:cs typeface="Calibri"/>
                          <a:sym typeface="Calibri"/>
                        </a:rPr>
                        <a:t>-&gt; 0 or 1</a:t>
                      </a:r>
                      <a:endParaRPr sz="1300">
                        <a:solidFill>
                          <a:srgbClr val="233A44"/>
                        </a:solidFill>
                        <a:latin typeface="Calibri"/>
                        <a:ea typeface="Calibri"/>
                        <a:cs typeface="Calibri"/>
                        <a:sym typeface="Calibri"/>
                      </a:endParaRPr>
                    </a:p>
                  </a:txBody>
                  <a:tcPr marT="63500" marB="63500" marR="63500" marL="635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F3F3F3"/>
                    </a:solidFill>
                  </a:tcPr>
                </a:tc>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45"/>
          <p:cNvSpPr txBox="1"/>
          <p:nvPr>
            <p:ph type="title"/>
          </p:nvPr>
        </p:nvSpPr>
        <p:spPr>
          <a:xfrm>
            <a:off x="819150" y="596100"/>
            <a:ext cx="7505700" cy="741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Mapping to WSPR Grid and Power</a:t>
            </a:r>
            <a:endParaRPr/>
          </a:p>
          <a:p>
            <a:pPr indent="0" lvl="0" marL="0" rtl="0" algn="l">
              <a:spcBef>
                <a:spcPts val="0"/>
              </a:spcBef>
              <a:spcAft>
                <a:spcPts val="0"/>
              </a:spcAft>
              <a:buNone/>
            </a:pPr>
            <a:r>
              <a:t/>
            </a:r>
            <a:endParaRPr/>
          </a:p>
        </p:txBody>
      </p:sp>
      <p:sp>
        <p:nvSpPr>
          <p:cNvPr id="343" name="Google Shape;343;p45"/>
          <p:cNvSpPr txBox="1"/>
          <p:nvPr>
            <p:ph idx="1" type="body"/>
          </p:nvPr>
        </p:nvSpPr>
        <p:spPr>
          <a:xfrm>
            <a:off x="819150" y="1347750"/>
            <a:ext cx="7505700" cy="3359100"/>
          </a:xfrm>
          <a:prstGeom prst="rect">
            <a:avLst/>
          </a:prstGeom>
        </p:spPr>
        <p:txBody>
          <a:bodyPr anchorCtr="0" anchor="t" bIns="91425" lIns="91425" spcFirstLastPara="1" rIns="91425" wrap="square" tIns="91425">
            <a:noAutofit/>
          </a:bodyPr>
          <a:lstStyle/>
          <a:p>
            <a:pPr indent="0" lvl="0" marL="0" rtl="0" algn="l">
              <a:lnSpc>
                <a:spcPct val="100000"/>
              </a:lnSpc>
              <a:spcBef>
                <a:spcPts val="1200"/>
              </a:spcBef>
              <a:spcAft>
                <a:spcPts val="0"/>
              </a:spcAft>
              <a:buNone/>
            </a:pPr>
            <a:r>
              <a:rPr lang="en-GB" sz="1500">
                <a:solidFill>
                  <a:srgbClr val="233A44"/>
                </a:solidFill>
              </a:rPr>
              <a:t>The integer is then converted into the </a:t>
            </a:r>
            <a:r>
              <a:rPr b="1" lang="en-GB" sz="1500">
                <a:solidFill>
                  <a:srgbClr val="233A44"/>
                </a:solidFill>
              </a:rPr>
              <a:t>Grid4</a:t>
            </a:r>
            <a:r>
              <a:rPr lang="en-GB" sz="1500">
                <a:solidFill>
                  <a:srgbClr val="233A44"/>
                </a:solidFill>
              </a:rPr>
              <a:t> and </a:t>
            </a:r>
            <a:r>
              <a:rPr b="1" lang="en-GB" sz="1500">
                <a:solidFill>
                  <a:srgbClr val="233A44"/>
                </a:solidFill>
              </a:rPr>
              <a:t>Power</a:t>
            </a:r>
            <a:r>
              <a:rPr lang="en-GB" sz="1500">
                <a:solidFill>
                  <a:srgbClr val="233A44"/>
                </a:solidFill>
              </a:rPr>
              <a:t> fields.</a:t>
            </a:r>
            <a:endParaRPr sz="1500">
              <a:solidFill>
                <a:srgbClr val="233A44"/>
              </a:solidFill>
            </a:endParaRPr>
          </a:p>
          <a:p>
            <a:pPr indent="0" lvl="0" marL="0" rtl="0" algn="l">
              <a:lnSpc>
                <a:spcPct val="100000"/>
              </a:lnSpc>
              <a:spcBef>
                <a:spcPts val="1200"/>
              </a:spcBef>
              <a:spcAft>
                <a:spcPts val="0"/>
              </a:spcAft>
              <a:buNone/>
            </a:pPr>
            <a:r>
              <a:rPr lang="en-GB" sz="1500">
                <a:solidFill>
                  <a:srgbClr val="233A44"/>
                </a:solidFill>
              </a:rPr>
              <a:t>Grid4 has the format: </a:t>
            </a:r>
            <a:r>
              <a:rPr b="1" lang="en-GB" sz="1500">
                <a:solidFill>
                  <a:srgbClr val="233A44"/>
                </a:solidFill>
              </a:rPr>
              <a:t>a a n n</a:t>
            </a:r>
            <a:endParaRPr b="1" sz="1500">
              <a:solidFill>
                <a:srgbClr val="233A44"/>
              </a:solidFill>
            </a:endParaRPr>
          </a:p>
          <a:p>
            <a:pPr indent="0" lvl="0" marL="0" rtl="0" algn="l">
              <a:lnSpc>
                <a:spcPct val="100000"/>
              </a:lnSpc>
              <a:spcBef>
                <a:spcPts val="1200"/>
              </a:spcBef>
              <a:spcAft>
                <a:spcPts val="0"/>
              </a:spcAft>
              <a:buNone/>
            </a:pPr>
            <a:r>
              <a:rPr lang="en-GB" sz="1500">
                <a:solidFill>
                  <a:srgbClr val="233A44"/>
                </a:solidFill>
              </a:rPr>
              <a:t>where:</a:t>
            </a:r>
            <a:endParaRPr sz="1500">
              <a:solidFill>
                <a:srgbClr val="233A44"/>
              </a:solidFill>
            </a:endParaRPr>
          </a:p>
          <a:p>
            <a:pPr indent="-323850" lvl="0" marL="457200" rtl="0" algn="l">
              <a:lnSpc>
                <a:spcPct val="100000"/>
              </a:lnSpc>
              <a:spcBef>
                <a:spcPts val="1200"/>
              </a:spcBef>
              <a:spcAft>
                <a:spcPts val="0"/>
              </a:spcAft>
              <a:buClr>
                <a:srgbClr val="233A44"/>
              </a:buClr>
              <a:buSzPts val="1500"/>
              <a:buChar char="●"/>
            </a:pPr>
            <a:r>
              <a:rPr b="1" lang="en-GB" sz="1500">
                <a:solidFill>
                  <a:srgbClr val="233A44"/>
                </a:solidFill>
              </a:rPr>
              <a:t>a</a:t>
            </a:r>
            <a:r>
              <a:rPr lang="en-GB" sz="1500">
                <a:solidFill>
                  <a:srgbClr val="233A44"/>
                </a:solidFill>
              </a:rPr>
              <a:t> = A–R (18 values)</a:t>
            </a:r>
            <a:endParaRPr sz="1500">
              <a:solidFill>
                <a:srgbClr val="233A44"/>
              </a:solidFill>
            </a:endParaRPr>
          </a:p>
          <a:p>
            <a:pPr indent="-323850" lvl="0" marL="457200" rtl="0" algn="l">
              <a:lnSpc>
                <a:spcPct val="100000"/>
              </a:lnSpc>
              <a:spcBef>
                <a:spcPts val="0"/>
              </a:spcBef>
              <a:spcAft>
                <a:spcPts val="0"/>
              </a:spcAft>
              <a:buClr>
                <a:srgbClr val="233A44"/>
              </a:buClr>
              <a:buSzPts val="1500"/>
              <a:buChar char="●"/>
            </a:pPr>
            <a:r>
              <a:rPr b="1" lang="en-GB" sz="1500">
                <a:solidFill>
                  <a:srgbClr val="233A44"/>
                </a:solidFill>
              </a:rPr>
              <a:t>n</a:t>
            </a:r>
            <a:r>
              <a:rPr lang="en-GB" sz="1500">
                <a:solidFill>
                  <a:srgbClr val="233A44"/>
                </a:solidFill>
              </a:rPr>
              <a:t> = 0–9 (10 values)</a:t>
            </a:r>
            <a:endParaRPr sz="1500">
              <a:solidFill>
                <a:srgbClr val="233A44"/>
              </a:solidFill>
            </a:endParaRPr>
          </a:p>
          <a:p>
            <a:pPr indent="0" lvl="0" marL="0" rtl="0" algn="l">
              <a:lnSpc>
                <a:spcPct val="100000"/>
              </a:lnSpc>
              <a:spcBef>
                <a:spcPts val="1200"/>
              </a:spcBef>
              <a:spcAft>
                <a:spcPts val="0"/>
              </a:spcAft>
              <a:buNone/>
            </a:pPr>
            <a:r>
              <a:rPr lang="en-GB" sz="1500">
                <a:solidFill>
                  <a:srgbClr val="233A44"/>
                </a:solidFill>
              </a:rPr>
              <a:t>The WSPR </a:t>
            </a:r>
            <a:r>
              <a:rPr b="1" lang="en-GB" sz="1500">
                <a:solidFill>
                  <a:srgbClr val="233A44"/>
                </a:solidFill>
              </a:rPr>
              <a:t>power field</a:t>
            </a:r>
            <a:r>
              <a:rPr lang="en-GB" sz="1500">
                <a:solidFill>
                  <a:srgbClr val="233A44"/>
                </a:solidFill>
              </a:rPr>
              <a:t> contains 19 allowed values:</a:t>
            </a:r>
            <a:endParaRPr sz="1500">
              <a:solidFill>
                <a:srgbClr val="233A44"/>
              </a:solidFill>
            </a:endParaRPr>
          </a:p>
          <a:p>
            <a:pPr indent="0" lvl="0" marL="0" rtl="0" algn="l">
              <a:lnSpc>
                <a:spcPct val="100000"/>
              </a:lnSpc>
              <a:spcBef>
                <a:spcPts val="1200"/>
              </a:spcBef>
              <a:spcAft>
                <a:spcPts val="0"/>
              </a:spcAft>
              <a:buNone/>
            </a:pPr>
            <a:r>
              <a:rPr lang="en-GB" sz="1500">
                <a:solidFill>
                  <a:srgbClr val="233A44"/>
                </a:solidFill>
              </a:rPr>
              <a:t>[0,3,7,10,13,17,20,23,27,30,33,37,40,43,47,50,53,57,60]</a:t>
            </a:r>
            <a:endParaRPr sz="1500">
              <a:solidFill>
                <a:srgbClr val="233A44"/>
              </a:solidFill>
            </a:endParaRPr>
          </a:p>
          <a:p>
            <a:pPr indent="0" lvl="0" marL="0" rtl="0" algn="l">
              <a:spcBef>
                <a:spcPts val="0"/>
              </a:spcBef>
              <a:spcAft>
                <a:spcPts val="1200"/>
              </a:spcAft>
              <a:buNone/>
            </a:pPr>
            <a:r>
              <a:t/>
            </a:r>
            <a:endParaRPr sz="15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46"/>
          <p:cNvSpPr txBox="1"/>
          <p:nvPr>
            <p:ph type="title"/>
          </p:nvPr>
        </p:nvSpPr>
        <p:spPr>
          <a:xfrm>
            <a:off x="819150" y="59610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Reverse Multi-Radix Extraction</a:t>
            </a:r>
            <a:endParaRPr/>
          </a:p>
        </p:txBody>
      </p:sp>
      <p:sp>
        <p:nvSpPr>
          <p:cNvPr id="349" name="Google Shape;349;p46"/>
          <p:cNvSpPr txBox="1"/>
          <p:nvPr>
            <p:ph idx="1" type="body"/>
          </p:nvPr>
        </p:nvSpPr>
        <p:spPr>
          <a:xfrm>
            <a:off x="819150" y="1347750"/>
            <a:ext cx="7505700" cy="3359100"/>
          </a:xfrm>
          <a:prstGeom prst="rect">
            <a:avLst/>
          </a:prstGeom>
        </p:spPr>
        <p:txBody>
          <a:bodyPr anchorCtr="0" anchor="t" bIns="91425" lIns="91425" spcFirstLastPara="1" rIns="91425" wrap="square" tIns="91425">
            <a:normAutofit lnSpcReduction="10000"/>
          </a:bodyPr>
          <a:lstStyle/>
          <a:p>
            <a:pPr indent="0" lvl="0" marL="0" rtl="0" algn="l">
              <a:lnSpc>
                <a:spcPct val="100000"/>
              </a:lnSpc>
              <a:spcBef>
                <a:spcPts val="1200"/>
              </a:spcBef>
              <a:spcAft>
                <a:spcPts val="0"/>
              </a:spcAft>
              <a:buNone/>
            </a:pPr>
            <a:r>
              <a:rPr lang="en-GB">
                <a:solidFill>
                  <a:srgbClr val="233A44"/>
                </a:solidFill>
              </a:rPr>
              <a:t>The grid and power values are extracted by reversing the multi-radix process:</a:t>
            </a:r>
            <a:endParaRPr>
              <a:solidFill>
                <a:srgbClr val="233A44"/>
              </a:solidFill>
            </a:endParaRPr>
          </a:p>
          <a:p>
            <a:pPr indent="0" lvl="0" marL="0" rtl="0" algn="l">
              <a:lnSpc>
                <a:spcPct val="100000"/>
              </a:lnSpc>
              <a:spcBef>
                <a:spcPts val="1200"/>
              </a:spcBef>
              <a:spcAft>
                <a:spcPts val="0"/>
              </a:spcAft>
              <a:buNone/>
            </a:pPr>
            <a:r>
              <a:rPr b="1" lang="en-GB">
                <a:solidFill>
                  <a:srgbClr val="233A44"/>
                </a:solidFill>
              </a:rPr>
              <a:t>power_index </a:t>
            </a:r>
            <a:r>
              <a:rPr lang="en-GB">
                <a:solidFill>
                  <a:srgbClr val="233A44"/>
                </a:solidFill>
              </a:rPr>
              <a:t>= BigNum % 19</a:t>
            </a:r>
            <a:endParaRPr>
              <a:solidFill>
                <a:srgbClr val="233A44"/>
              </a:solidFill>
            </a:endParaRPr>
          </a:p>
          <a:p>
            <a:pPr indent="0" lvl="0" marL="0" rtl="0" algn="l">
              <a:lnSpc>
                <a:spcPct val="100000"/>
              </a:lnSpc>
              <a:spcBef>
                <a:spcPts val="0"/>
              </a:spcBef>
              <a:spcAft>
                <a:spcPts val="0"/>
              </a:spcAft>
              <a:buNone/>
            </a:pPr>
            <a:r>
              <a:rPr lang="en-GB">
                <a:solidFill>
                  <a:srgbClr val="233A44"/>
                </a:solidFill>
              </a:rPr>
              <a:t>BigNum //= 19</a:t>
            </a:r>
            <a:endParaRPr>
              <a:solidFill>
                <a:srgbClr val="233A44"/>
              </a:solidFill>
            </a:endParaRPr>
          </a:p>
          <a:p>
            <a:pPr indent="0" lvl="0" marL="0" rtl="0" algn="l">
              <a:lnSpc>
                <a:spcPct val="100000"/>
              </a:lnSpc>
              <a:spcBef>
                <a:spcPts val="0"/>
              </a:spcBef>
              <a:spcAft>
                <a:spcPts val="0"/>
              </a:spcAft>
              <a:buNone/>
            </a:pPr>
            <a:r>
              <a:t/>
            </a:r>
            <a:endParaRPr>
              <a:solidFill>
                <a:srgbClr val="233A44"/>
              </a:solidFill>
            </a:endParaRPr>
          </a:p>
          <a:p>
            <a:pPr indent="0" lvl="0" marL="0" rtl="0" algn="l">
              <a:lnSpc>
                <a:spcPct val="100000"/>
              </a:lnSpc>
              <a:spcBef>
                <a:spcPts val="0"/>
              </a:spcBef>
              <a:spcAft>
                <a:spcPts val="0"/>
              </a:spcAft>
              <a:buNone/>
            </a:pPr>
            <a:r>
              <a:rPr b="1" lang="en-GB">
                <a:solidFill>
                  <a:srgbClr val="233A44"/>
                </a:solidFill>
              </a:rPr>
              <a:t>D </a:t>
            </a:r>
            <a:r>
              <a:rPr lang="en-GB">
                <a:solidFill>
                  <a:srgbClr val="233A44"/>
                </a:solidFill>
              </a:rPr>
              <a:t>= BigNum % 10</a:t>
            </a:r>
            <a:endParaRPr>
              <a:solidFill>
                <a:srgbClr val="233A44"/>
              </a:solidFill>
            </a:endParaRPr>
          </a:p>
          <a:p>
            <a:pPr indent="0" lvl="0" marL="0" rtl="0" algn="l">
              <a:lnSpc>
                <a:spcPct val="100000"/>
              </a:lnSpc>
              <a:spcBef>
                <a:spcPts val="0"/>
              </a:spcBef>
              <a:spcAft>
                <a:spcPts val="0"/>
              </a:spcAft>
              <a:buNone/>
            </a:pPr>
            <a:r>
              <a:rPr lang="en-GB">
                <a:solidFill>
                  <a:srgbClr val="233A44"/>
                </a:solidFill>
              </a:rPr>
              <a:t>BigNum //= 10</a:t>
            </a:r>
            <a:endParaRPr>
              <a:solidFill>
                <a:srgbClr val="233A44"/>
              </a:solidFill>
            </a:endParaRPr>
          </a:p>
          <a:p>
            <a:pPr indent="0" lvl="0" marL="0" rtl="0" algn="l">
              <a:lnSpc>
                <a:spcPct val="100000"/>
              </a:lnSpc>
              <a:spcBef>
                <a:spcPts val="0"/>
              </a:spcBef>
              <a:spcAft>
                <a:spcPts val="0"/>
              </a:spcAft>
              <a:buNone/>
            </a:pPr>
            <a:r>
              <a:t/>
            </a:r>
            <a:endParaRPr>
              <a:solidFill>
                <a:srgbClr val="233A44"/>
              </a:solidFill>
            </a:endParaRPr>
          </a:p>
          <a:p>
            <a:pPr indent="0" lvl="0" marL="0" rtl="0" algn="l">
              <a:lnSpc>
                <a:spcPct val="100000"/>
              </a:lnSpc>
              <a:spcBef>
                <a:spcPts val="0"/>
              </a:spcBef>
              <a:spcAft>
                <a:spcPts val="0"/>
              </a:spcAft>
              <a:buNone/>
            </a:pPr>
            <a:r>
              <a:rPr b="1" lang="en-GB">
                <a:solidFill>
                  <a:srgbClr val="233A44"/>
                </a:solidFill>
              </a:rPr>
              <a:t>C </a:t>
            </a:r>
            <a:r>
              <a:rPr lang="en-GB">
                <a:solidFill>
                  <a:srgbClr val="233A44"/>
                </a:solidFill>
              </a:rPr>
              <a:t>= BigNum % 10</a:t>
            </a:r>
            <a:endParaRPr>
              <a:solidFill>
                <a:srgbClr val="233A44"/>
              </a:solidFill>
            </a:endParaRPr>
          </a:p>
          <a:p>
            <a:pPr indent="0" lvl="0" marL="0" rtl="0" algn="l">
              <a:lnSpc>
                <a:spcPct val="100000"/>
              </a:lnSpc>
              <a:spcBef>
                <a:spcPts val="0"/>
              </a:spcBef>
              <a:spcAft>
                <a:spcPts val="0"/>
              </a:spcAft>
              <a:buNone/>
            </a:pPr>
            <a:r>
              <a:rPr lang="en-GB">
                <a:solidFill>
                  <a:srgbClr val="233A44"/>
                </a:solidFill>
              </a:rPr>
              <a:t>BigNum //= 10</a:t>
            </a:r>
            <a:endParaRPr>
              <a:solidFill>
                <a:srgbClr val="233A44"/>
              </a:solidFill>
            </a:endParaRPr>
          </a:p>
          <a:p>
            <a:pPr indent="0" lvl="0" marL="0" rtl="0" algn="l">
              <a:lnSpc>
                <a:spcPct val="100000"/>
              </a:lnSpc>
              <a:spcBef>
                <a:spcPts val="0"/>
              </a:spcBef>
              <a:spcAft>
                <a:spcPts val="0"/>
              </a:spcAft>
              <a:buNone/>
            </a:pPr>
            <a:r>
              <a:t/>
            </a:r>
            <a:endParaRPr>
              <a:solidFill>
                <a:srgbClr val="233A44"/>
              </a:solidFill>
            </a:endParaRPr>
          </a:p>
          <a:p>
            <a:pPr indent="0" lvl="0" marL="0" rtl="0" algn="l">
              <a:lnSpc>
                <a:spcPct val="100000"/>
              </a:lnSpc>
              <a:spcBef>
                <a:spcPts val="0"/>
              </a:spcBef>
              <a:spcAft>
                <a:spcPts val="0"/>
              </a:spcAft>
              <a:buNone/>
            </a:pPr>
            <a:r>
              <a:rPr b="1" lang="en-GB">
                <a:solidFill>
                  <a:srgbClr val="233A44"/>
                </a:solidFill>
              </a:rPr>
              <a:t>B </a:t>
            </a:r>
            <a:r>
              <a:rPr lang="en-GB">
                <a:solidFill>
                  <a:srgbClr val="233A44"/>
                </a:solidFill>
              </a:rPr>
              <a:t>= BigNum % 18</a:t>
            </a:r>
            <a:endParaRPr>
              <a:solidFill>
                <a:srgbClr val="233A44"/>
              </a:solidFill>
            </a:endParaRPr>
          </a:p>
          <a:p>
            <a:pPr indent="0" lvl="0" marL="0" rtl="0" algn="l">
              <a:lnSpc>
                <a:spcPct val="100000"/>
              </a:lnSpc>
              <a:spcBef>
                <a:spcPts val="0"/>
              </a:spcBef>
              <a:spcAft>
                <a:spcPts val="0"/>
              </a:spcAft>
              <a:buNone/>
            </a:pPr>
            <a:r>
              <a:rPr lang="en-GB">
                <a:solidFill>
                  <a:srgbClr val="233A44"/>
                </a:solidFill>
              </a:rPr>
              <a:t>BigNum //= 18</a:t>
            </a:r>
            <a:endParaRPr>
              <a:solidFill>
                <a:srgbClr val="233A44"/>
              </a:solidFill>
            </a:endParaRPr>
          </a:p>
          <a:p>
            <a:pPr indent="0" lvl="0" marL="0" rtl="0" algn="l">
              <a:lnSpc>
                <a:spcPct val="100000"/>
              </a:lnSpc>
              <a:spcBef>
                <a:spcPts val="0"/>
              </a:spcBef>
              <a:spcAft>
                <a:spcPts val="0"/>
              </a:spcAft>
              <a:buNone/>
            </a:pPr>
            <a:r>
              <a:t/>
            </a:r>
            <a:endParaRPr>
              <a:solidFill>
                <a:srgbClr val="233A44"/>
              </a:solidFill>
            </a:endParaRPr>
          </a:p>
          <a:p>
            <a:pPr indent="0" lvl="0" marL="0" rtl="0" algn="l">
              <a:lnSpc>
                <a:spcPct val="100000"/>
              </a:lnSpc>
              <a:spcBef>
                <a:spcPts val="0"/>
              </a:spcBef>
              <a:spcAft>
                <a:spcPts val="0"/>
              </a:spcAft>
              <a:buNone/>
            </a:pPr>
            <a:r>
              <a:rPr b="1" lang="en-GB">
                <a:solidFill>
                  <a:srgbClr val="233A44"/>
                </a:solidFill>
              </a:rPr>
              <a:t>A </a:t>
            </a:r>
            <a:r>
              <a:rPr lang="en-GB">
                <a:solidFill>
                  <a:srgbClr val="233A44"/>
                </a:solidFill>
              </a:rPr>
              <a:t>= BigNum % 18</a:t>
            </a:r>
            <a:endParaRPr>
              <a:solidFill>
                <a:srgbClr val="233A44"/>
              </a:solidFill>
            </a:endParaRPr>
          </a:p>
          <a:p>
            <a:pPr indent="0" lvl="0" marL="0" rtl="0" algn="l">
              <a:spcBef>
                <a:spcPts val="0"/>
              </a:spcBef>
              <a:spcAft>
                <a:spcPts val="1200"/>
              </a:spcAft>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47"/>
          <p:cNvSpPr txBox="1"/>
          <p:nvPr>
            <p:ph type="title"/>
          </p:nvPr>
        </p:nvSpPr>
        <p:spPr>
          <a:xfrm>
            <a:off x="819150" y="596100"/>
            <a:ext cx="7505700" cy="741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The final WSPR fields are then Constructed</a:t>
            </a:r>
            <a:endParaRPr/>
          </a:p>
        </p:txBody>
      </p:sp>
      <p:sp>
        <p:nvSpPr>
          <p:cNvPr id="355" name="Google Shape;355;p47"/>
          <p:cNvSpPr txBox="1"/>
          <p:nvPr>
            <p:ph idx="1" type="body"/>
          </p:nvPr>
        </p:nvSpPr>
        <p:spPr>
          <a:xfrm>
            <a:off x="819150" y="1347750"/>
            <a:ext cx="7505700" cy="33591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GB">
                <a:solidFill>
                  <a:srgbClr val="233A44"/>
                </a:solidFill>
              </a:rPr>
              <a:t>grid =</a:t>
            </a:r>
            <a:endParaRPr>
              <a:solidFill>
                <a:srgbClr val="233A44"/>
              </a:solidFill>
            </a:endParaRPr>
          </a:p>
          <a:p>
            <a:pPr indent="0" lvl="0" marL="0" rtl="0" algn="l">
              <a:lnSpc>
                <a:spcPct val="100000"/>
              </a:lnSpc>
              <a:spcBef>
                <a:spcPts val="0"/>
              </a:spcBef>
              <a:spcAft>
                <a:spcPts val="0"/>
              </a:spcAft>
              <a:buNone/>
            </a:pPr>
            <a:r>
              <a:rPr lang="en-GB">
                <a:solidFill>
                  <a:srgbClr val="233A44"/>
                </a:solidFill>
              </a:rPr>
              <a:t>    chr(A + 65) +</a:t>
            </a:r>
            <a:endParaRPr>
              <a:solidFill>
                <a:srgbClr val="233A44"/>
              </a:solidFill>
            </a:endParaRPr>
          </a:p>
          <a:p>
            <a:pPr indent="0" lvl="0" marL="0" rtl="0" algn="l">
              <a:lnSpc>
                <a:spcPct val="100000"/>
              </a:lnSpc>
              <a:spcBef>
                <a:spcPts val="0"/>
              </a:spcBef>
              <a:spcAft>
                <a:spcPts val="0"/>
              </a:spcAft>
              <a:buNone/>
            </a:pPr>
            <a:r>
              <a:rPr lang="en-GB">
                <a:solidFill>
                  <a:srgbClr val="233A44"/>
                </a:solidFill>
              </a:rPr>
              <a:t>    chr(B + 65) +</a:t>
            </a:r>
            <a:endParaRPr>
              <a:solidFill>
                <a:srgbClr val="233A44"/>
              </a:solidFill>
            </a:endParaRPr>
          </a:p>
          <a:p>
            <a:pPr indent="0" lvl="0" marL="0" rtl="0" algn="l">
              <a:lnSpc>
                <a:spcPct val="100000"/>
              </a:lnSpc>
              <a:spcBef>
                <a:spcPts val="0"/>
              </a:spcBef>
              <a:spcAft>
                <a:spcPts val="0"/>
              </a:spcAft>
              <a:buNone/>
            </a:pPr>
            <a:r>
              <a:rPr lang="en-GB">
                <a:solidFill>
                  <a:srgbClr val="233A44"/>
                </a:solidFill>
              </a:rPr>
              <a:t>    chr(C + 48) +</a:t>
            </a:r>
            <a:endParaRPr>
              <a:solidFill>
                <a:srgbClr val="233A44"/>
              </a:solidFill>
            </a:endParaRPr>
          </a:p>
          <a:p>
            <a:pPr indent="0" lvl="0" marL="0" rtl="0" algn="l">
              <a:lnSpc>
                <a:spcPct val="100000"/>
              </a:lnSpc>
              <a:spcBef>
                <a:spcPts val="0"/>
              </a:spcBef>
              <a:spcAft>
                <a:spcPts val="0"/>
              </a:spcAft>
              <a:buNone/>
            </a:pPr>
            <a:r>
              <a:rPr lang="en-GB">
                <a:solidFill>
                  <a:srgbClr val="233A44"/>
                </a:solidFill>
              </a:rPr>
              <a:t>    chr(D + 48)</a:t>
            </a:r>
            <a:endParaRPr>
              <a:solidFill>
                <a:srgbClr val="233A44"/>
              </a:solidFill>
            </a:endParaRPr>
          </a:p>
          <a:p>
            <a:pPr indent="0" lvl="0" marL="0" rtl="0" algn="l">
              <a:lnSpc>
                <a:spcPct val="100000"/>
              </a:lnSpc>
              <a:spcBef>
                <a:spcPts val="0"/>
              </a:spcBef>
              <a:spcAft>
                <a:spcPts val="0"/>
              </a:spcAft>
              <a:buNone/>
            </a:pPr>
            <a:r>
              <a:t/>
            </a:r>
            <a:endParaRPr>
              <a:solidFill>
                <a:srgbClr val="233A44"/>
              </a:solidFill>
            </a:endParaRPr>
          </a:p>
          <a:p>
            <a:pPr indent="0" lvl="0" marL="0" rtl="0" algn="l">
              <a:lnSpc>
                <a:spcPct val="100000"/>
              </a:lnSpc>
              <a:spcBef>
                <a:spcPts val="0"/>
              </a:spcBef>
              <a:spcAft>
                <a:spcPts val="0"/>
              </a:spcAft>
              <a:buNone/>
            </a:pPr>
            <a:r>
              <a:rPr lang="en-GB">
                <a:solidFill>
                  <a:srgbClr val="233A44"/>
                </a:solidFill>
              </a:rPr>
              <a:t>power = POWERS[power_index]</a:t>
            </a:r>
            <a:endParaRPr>
              <a:solidFill>
                <a:srgbClr val="233A44"/>
              </a:solidFill>
            </a:endParaRPr>
          </a:p>
          <a:p>
            <a:pPr indent="0" lvl="0" marL="0" rtl="0" algn="l">
              <a:lnSpc>
                <a:spcPct val="100000"/>
              </a:lnSpc>
              <a:spcBef>
                <a:spcPts val="0"/>
              </a:spcBef>
              <a:spcAft>
                <a:spcPts val="0"/>
              </a:spcAft>
              <a:buNone/>
            </a:pPr>
            <a:r>
              <a:t/>
            </a:r>
            <a:endParaRPr>
              <a:solidFill>
                <a:srgbClr val="233A44"/>
              </a:solidFill>
            </a:endParaRPr>
          </a:p>
          <a:p>
            <a:pPr indent="0" lvl="0" marL="0" rtl="0" algn="l">
              <a:lnSpc>
                <a:spcPct val="100000"/>
              </a:lnSpc>
              <a:spcBef>
                <a:spcPts val="0"/>
              </a:spcBef>
              <a:spcAft>
                <a:spcPts val="0"/>
              </a:spcAft>
              <a:buNone/>
            </a:pPr>
            <a:r>
              <a:rPr lang="en-GB">
                <a:solidFill>
                  <a:srgbClr val="233A44"/>
                </a:solidFill>
              </a:rPr>
              <a:t>Where POWERS = </a:t>
            </a:r>
            <a:r>
              <a:rPr lang="en-GB" sz="1500"/>
              <a:t>[0,3,7,10,13,17,20,23,27,30,33,37,40,43,47,50,53,57,60]</a:t>
            </a:r>
            <a:endParaRPr>
              <a:solidFill>
                <a:srgbClr val="233A44"/>
              </a:solidFill>
            </a:endParaRPr>
          </a:p>
          <a:p>
            <a:pPr indent="0" lvl="0" marL="0" rtl="0" algn="l">
              <a:spcBef>
                <a:spcPts val="0"/>
              </a:spcBef>
              <a:spcAft>
                <a:spcPts val="1200"/>
              </a:spcAft>
              <a:buNone/>
            </a:pPr>
            <a:r>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48"/>
          <p:cNvSpPr txBox="1"/>
          <p:nvPr>
            <p:ph type="title"/>
          </p:nvPr>
        </p:nvSpPr>
        <p:spPr>
          <a:xfrm>
            <a:off x="819150" y="41240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Telemetry -&gt; WSPR -&gt; Telemetry</a:t>
            </a:r>
            <a:endParaRPr/>
          </a:p>
        </p:txBody>
      </p:sp>
      <p:sp>
        <p:nvSpPr>
          <p:cNvPr id="361" name="Google Shape;361;p48"/>
          <p:cNvSpPr txBox="1"/>
          <p:nvPr>
            <p:ph idx="1" type="body"/>
          </p:nvPr>
        </p:nvSpPr>
        <p:spPr>
          <a:xfrm>
            <a:off x="981750" y="953375"/>
            <a:ext cx="1242900" cy="4413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lang="en-GB"/>
              <a:t>Telemetry</a:t>
            </a:r>
            <a:endParaRPr b="1"/>
          </a:p>
        </p:txBody>
      </p:sp>
      <p:sp>
        <p:nvSpPr>
          <p:cNvPr id="362" name="Google Shape;362;p48"/>
          <p:cNvSpPr/>
          <p:nvPr/>
        </p:nvSpPr>
        <p:spPr>
          <a:xfrm rot="-5400000">
            <a:off x="2537125" y="2811725"/>
            <a:ext cx="2824500" cy="4056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latin typeface="Calibri"/>
                <a:ea typeface="Calibri"/>
                <a:cs typeface="Calibri"/>
                <a:sym typeface="Calibri"/>
              </a:rPr>
              <a:t>Big Number</a:t>
            </a:r>
            <a:endParaRPr b="1">
              <a:latin typeface="Calibri"/>
              <a:ea typeface="Calibri"/>
              <a:cs typeface="Calibri"/>
              <a:sym typeface="Calibri"/>
            </a:endParaRPr>
          </a:p>
        </p:txBody>
      </p:sp>
      <p:sp>
        <p:nvSpPr>
          <p:cNvPr id="363" name="Google Shape;363;p48"/>
          <p:cNvSpPr/>
          <p:nvPr/>
        </p:nvSpPr>
        <p:spPr>
          <a:xfrm>
            <a:off x="4286738" y="2351625"/>
            <a:ext cx="1419300" cy="8181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latin typeface="Calibri"/>
                <a:ea typeface="Calibri"/>
                <a:cs typeface="Calibri"/>
                <a:sym typeface="Calibri"/>
              </a:rPr>
              <a:t>Multi Radix Decode</a:t>
            </a:r>
            <a:endParaRPr>
              <a:latin typeface="Calibri"/>
              <a:ea typeface="Calibri"/>
              <a:cs typeface="Calibri"/>
              <a:sym typeface="Calibri"/>
            </a:endParaRPr>
          </a:p>
        </p:txBody>
      </p:sp>
      <p:sp>
        <p:nvSpPr>
          <p:cNvPr id="364" name="Google Shape;364;p48"/>
          <p:cNvSpPr/>
          <p:nvPr/>
        </p:nvSpPr>
        <p:spPr>
          <a:xfrm>
            <a:off x="5798350" y="2084213"/>
            <a:ext cx="1102500" cy="339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latin typeface="Calibri"/>
                <a:ea typeface="Calibri"/>
                <a:cs typeface="Calibri"/>
                <a:sym typeface="Calibri"/>
              </a:rPr>
              <a:t>Call SIgn 6</a:t>
            </a:r>
            <a:endParaRPr>
              <a:latin typeface="Calibri"/>
              <a:ea typeface="Calibri"/>
              <a:cs typeface="Calibri"/>
              <a:sym typeface="Calibri"/>
            </a:endParaRPr>
          </a:p>
        </p:txBody>
      </p:sp>
      <p:sp>
        <p:nvSpPr>
          <p:cNvPr id="365" name="Google Shape;365;p48"/>
          <p:cNvSpPr/>
          <p:nvPr/>
        </p:nvSpPr>
        <p:spPr>
          <a:xfrm>
            <a:off x="5798350" y="2591025"/>
            <a:ext cx="1102500" cy="339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latin typeface="Calibri"/>
                <a:ea typeface="Calibri"/>
                <a:cs typeface="Calibri"/>
                <a:sym typeface="Calibri"/>
              </a:rPr>
              <a:t>Grid 4</a:t>
            </a:r>
            <a:endParaRPr>
              <a:latin typeface="Calibri"/>
              <a:ea typeface="Calibri"/>
              <a:cs typeface="Calibri"/>
              <a:sym typeface="Calibri"/>
            </a:endParaRPr>
          </a:p>
        </p:txBody>
      </p:sp>
      <p:sp>
        <p:nvSpPr>
          <p:cNvPr id="366" name="Google Shape;366;p48"/>
          <p:cNvSpPr/>
          <p:nvPr/>
        </p:nvSpPr>
        <p:spPr>
          <a:xfrm>
            <a:off x="5798350" y="3097825"/>
            <a:ext cx="1102500" cy="339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latin typeface="Calibri"/>
                <a:ea typeface="Calibri"/>
                <a:cs typeface="Calibri"/>
                <a:sym typeface="Calibri"/>
              </a:rPr>
              <a:t>Power</a:t>
            </a:r>
            <a:endParaRPr>
              <a:latin typeface="Calibri"/>
              <a:ea typeface="Calibri"/>
              <a:cs typeface="Calibri"/>
              <a:sym typeface="Calibri"/>
            </a:endParaRPr>
          </a:p>
        </p:txBody>
      </p:sp>
      <p:sp>
        <p:nvSpPr>
          <p:cNvPr id="367" name="Google Shape;367;p48"/>
          <p:cNvSpPr/>
          <p:nvPr/>
        </p:nvSpPr>
        <p:spPr>
          <a:xfrm>
            <a:off x="913300" y="1338000"/>
            <a:ext cx="1102500" cy="339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sz="1700">
                <a:solidFill>
                  <a:srgbClr val="233A44"/>
                </a:solidFill>
                <a:latin typeface="Calibri"/>
                <a:ea typeface="Calibri"/>
                <a:cs typeface="Calibri"/>
                <a:sym typeface="Calibri"/>
              </a:rPr>
              <a:t>Locator56</a:t>
            </a:r>
            <a:endParaRPr>
              <a:latin typeface="Calibri"/>
              <a:ea typeface="Calibri"/>
              <a:cs typeface="Calibri"/>
              <a:sym typeface="Calibri"/>
            </a:endParaRPr>
          </a:p>
        </p:txBody>
      </p:sp>
      <p:sp>
        <p:nvSpPr>
          <p:cNvPr id="368" name="Google Shape;368;p48"/>
          <p:cNvSpPr/>
          <p:nvPr/>
        </p:nvSpPr>
        <p:spPr>
          <a:xfrm>
            <a:off x="913300" y="1861000"/>
            <a:ext cx="1102500" cy="339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sz="1700">
                <a:solidFill>
                  <a:srgbClr val="233A44"/>
                </a:solidFill>
                <a:latin typeface="Calibri"/>
                <a:ea typeface="Calibri"/>
                <a:cs typeface="Calibri"/>
                <a:sym typeface="Calibri"/>
              </a:rPr>
              <a:t>Altitude</a:t>
            </a:r>
            <a:endParaRPr>
              <a:latin typeface="Calibri"/>
              <a:ea typeface="Calibri"/>
              <a:cs typeface="Calibri"/>
              <a:sym typeface="Calibri"/>
            </a:endParaRPr>
          </a:p>
        </p:txBody>
      </p:sp>
      <p:sp>
        <p:nvSpPr>
          <p:cNvPr id="369" name="Google Shape;369;p48"/>
          <p:cNvSpPr/>
          <p:nvPr/>
        </p:nvSpPr>
        <p:spPr>
          <a:xfrm>
            <a:off x="913300" y="2384000"/>
            <a:ext cx="1102500" cy="339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sz="1700">
                <a:solidFill>
                  <a:srgbClr val="233A44"/>
                </a:solidFill>
                <a:latin typeface="Calibri"/>
                <a:ea typeface="Calibri"/>
                <a:cs typeface="Calibri"/>
                <a:sym typeface="Calibri"/>
              </a:rPr>
              <a:t>Temp</a:t>
            </a:r>
            <a:endParaRPr>
              <a:latin typeface="Calibri"/>
              <a:ea typeface="Calibri"/>
              <a:cs typeface="Calibri"/>
              <a:sym typeface="Calibri"/>
            </a:endParaRPr>
          </a:p>
        </p:txBody>
      </p:sp>
      <p:sp>
        <p:nvSpPr>
          <p:cNvPr id="370" name="Google Shape;370;p48"/>
          <p:cNvSpPr/>
          <p:nvPr/>
        </p:nvSpPr>
        <p:spPr>
          <a:xfrm>
            <a:off x="913300" y="2907000"/>
            <a:ext cx="1102500" cy="339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sz="1700">
                <a:solidFill>
                  <a:srgbClr val="233A44"/>
                </a:solidFill>
                <a:latin typeface="Calibri"/>
                <a:ea typeface="Calibri"/>
                <a:cs typeface="Calibri"/>
                <a:sym typeface="Calibri"/>
              </a:rPr>
              <a:t>Voltage</a:t>
            </a:r>
            <a:endParaRPr>
              <a:latin typeface="Calibri"/>
              <a:ea typeface="Calibri"/>
              <a:cs typeface="Calibri"/>
              <a:sym typeface="Calibri"/>
            </a:endParaRPr>
          </a:p>
        </p:txBody>
      </p:sp>
      <p:sp>
        <p:nvSpPr>
          <p:cNvPr id="371" name="Google Shape;371;p48"/>
          <p:cNvSpPr/>
          <p:nvPr/>
        </p:nvSpPr>
        <p:spPr>
          <a:xfrm>
            <a:off x="913300" y="3430000"/>
            <a:ext cx="1102500" cy="339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sz="1700">
                <a:solidFill>
                  <a:srgbClr val="233A44"/>
                </a:solidFill>
                <a:latin typeface="Calibri"/>
                <a:ea typeface="Calibri"/>
                <a:cs typeface="Calibri"/>
                <a:sym typeface="Calibri"/>
              </a:rPr>
              <a:t>Speed</a:t>
            </a:r>
            <a:endParaRPr>
              <a:latin typeface="Calibri"/>
              <a:ea typeface="Calibri"/>
              <a:cs typeface="Calibri"/>
              <a:sym typeface="Calibri"/>
            </a:endParaRPr>
          </a:p>
        </p:txBody>
      </p:sp>
      <p:sp>
        <p:nvSpPr>
          <p:cNvPr id="372" name="Google Shape;372;p48"/>
          <p:cNvSpPr/>
          <p:nvPr/>
        </p:nvSpPr>
        <p:spPr>
          <a:xfrm>
            <a:off x="913300" y="3953000"/>
            <a:ext cx="1102500" cy="339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sz="1700">
                <a:solidFill>
                  <a:srgbClr val="233A44"/>
                </a:solidFill>
                <a:latin typeface="Calibri"/>
                <a:ea typeface="Calibri"/>
                <a:cs typeface="Calibri"/>
                <a:sym typeface="Calibri"/>
              </a:rPr>
              <a:t>GPSValid</a:t>
            </a:r>
            <a:endParaRPr>
              <a:latin typeface="Calibri"/>
              <a:ea typeface="Calibri"/>
              <a:cs typeface="Calibri"/>
              <a:sym typeface="Calibri"/>
            </a:endParaRPr>
          </a:p>
        </p:txBody>
      </p:sp>
      <p:sp>
        <p:nvSpPr>
          <p:cNvPr id="373" name="Google Shape;373;p48"/>
          <p:cNvSpPr/>
          <p:nvPr/>
        </p:nvSpPr>
        <p:spPr>
          <a:xfrm>
            <a:off x="7319375" y="2723300"/>
            <a:ext cx="467700" cy="1421100"/>
          </a:xfrm>
          <a:prstGeom prst="curvedLeft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74" name="Google Shape;374;p48"/>
          <p:cNvSpPr/>
          <p:nvPr/>
        </p:nvSpPr>
        <p:spPr>
          <a:xfrm>
            <a:off x="2171538" y="2384000"/>
            <a:ext cx="1419300" cy="8988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latin typeface="Calibri"/>
                <a:ea typeface="Calibri"/>
                <a:cs typeface="Calibri"/>
                <a:sym typeface="Calibri"/>
              </a:rPr>
              <a:t>Multi Radix Encode</a:t>
            </a:r>
            <a:endParaRPr>
              <a:latin typeface="Calibri"/>
              <a:ea typeface="Calibri"/>
              <a:cs typeface="Calibri"/>
              <a:sym typeface="Calibri"/>
            </a:endParaRPr>
          </a:p>
        </p:txBody>
      </p:sp>
      <p:sp>
        <p:nvSpPr>
          <p:cNvPr id="375" name="Google Shape;375;p48"/>
          <p:cNvSpPr/>
          <p:nvPr/>
        </p:nvSpPr>
        <p:spPr>
          <a:xfrm>
            <a:off x="4286750" y="3723525"/>
            <a:ext cx="2688300" cy="651000"/>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latin typeface="Calibri"/>
                <a:ea typeface="Calibri"/>
                <a:cs typeface="Calibri"/>
                <a:sym typeface="Calibri"/>
              </a:rPr>
              <a:t>Multi Radix Encode</a:t>
            </a:r>
            <a:endParaRPr>
              <a:latin typeface="Calibri"/>
              <a:ea typeface="Calibri"/>
              <a:cs typeface="Calibri"/>
              <a:sym typeface="Calibri"/>
            </a:endParaRPr>
          </a:p>
        </p:txBody>
      </p:sp>
      <p:sp>
        <p:nvSpPr>
          <p:cNvPr id="376" name="Google Shape;376;p48"/>
          <p:cNvSpPr/>
          <p:nvPr/>
        </p:nvSpPr>
        <p:spPr>
          <a:xfrm>
            <a:off x="2171550" y="3632500"/>
            <a:ext cx="1440600" cy="741900"/>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latin typeface="Calibri"/>
                <a:ea typeface="Calibri"/>
                <a:cs typeface="Calibri"/>
                <a:sym typeface="Calibri"/>
              </a:rPr>
              <a:t>Multi Radix Decode</a:t>
            </a:r>
            <a:endParaRPr>
              <a:latin typeface="Calibri"/>
              <a:ea typeface="Calibri"/>
              <a:cs typeface="Calibri"/>
              <a:sym typeface="Calibri"/>
            </a:endParaRPr>
          </a:p>
        </p:txBody>
      </p:sp>
      <p:sp>
        <p:nvSpPr>
          <p:cNvPr id="377" name="Google Shape;377;p48"/>
          <p:cNvSpPr txBox="1"/>
          <p:nvPr/>
        </p:nvSpPr>
        <p:spPr>
          <a:xfrm>
            <a:off x="6027400" y="1677300"/>
            <a:ext cx="6444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300">
                <a:solidFill>
                  <a:schemeClr val="dk2"/>
                </a:solidFill>
                <a:latin typeface="Calibri"/>
                <a:ea typeface="Calibri"/>
                <a:cs typeface="Calibri"/>
                <a:sym typeface="Calibri"/>
              </a:rPr>
              <a:t>WSPR</a:t>
            </a:r>
            <a:endParaRPr b="1" sz="1300">
              <a:solidFill>
                <a:schemeClr val="dk2"/>
              </a:solidFill>
              <a:latin typeface="Calibri"/>
              <a:ea typeface="Calibri"/>
              <a:cs typeface="Calibri"/>
              <a:sym typeface="Calibri"/>
            </a:endParaRPr>
          </a:p>
        </p:txBody>
      </p:sp>
      <p:sp>
        <p:nvSpPr>
          <p:cNvPr id="378" name="Google Shape;378;p48"/>
          <p:cNvSpPr txBox="1"/>
          <p:nvPr/>
        </p:nvSpPr>
        <p:spPr>
          <a:xfrm>
            <a:off x="7787075" y="3138400"/>
            <a:ext cx="527100" cy="44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1700">
                <a:solidFill>
                  <a:schemeClr val="dk2"/>
                </a:solidFill>
                <a:latin typeface="Calibri"/>
                <a:ea typeface="Calibri"/>
                <a:cs typeface="Calibri"/>
                <a:sym typeface="Calibri"/>
              </a:rPr>
              <a:t>TX</a:t>
            </a:r>
            <a:endParaRPr b="1" sz="1700">
              <a:solidFill>
                <a:schemeClr val="dk2"/>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49"/>
          <p:cNvSpPr txBox="1"/>
          <p:nvPr>
            <p:ph type="title"/>
          </p:nvPr>
        </p:nvSpPr>
        <p:spPr>
          <a:xfrm>
            <a:off x="819150" y="59610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Typical WSPR decodes seen</a:t>
            </a:r>
            <a:endParaRPr/>
          </a:p>
        </p:txBody>
      </p:sp>
      <p:sp>
        <p:nvSpPr>
          <p:cNvPr id="384" name="Google Shape;384;p49"/>
          <p:cNvSpPr txBox="1"/>
          <p:nvPr>
            <p:ph idx="1" type="body"/>
          </p:nvPr>
        </p:nvSpPr>
        <p:spPr>
          <a:xfrm>
            <a:off x="819150" y="1347750"/>
            <a:ext cx="7505700" cy="33591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GB">
                <a:solidFill>
                  <a:srgbClr val="233A44"/>
                </a:solidFill>
              </a:rPr>
              <a:t>Here we have the std WSPR entry (ZS6WT) followed by 3 telemetry packets. </a:t>
            </a:r>
            <a:endParaRPr>
              <a:solidFill>
                <a:srgbClr val="233A44"/>
              </a:solidFill>
            </a:endParaRPr>
          </a:p>
          <a:p>
            <a:pPr indent="0" lvl="0" marL="0" rtl="0" algn="l">
              <a:lnSpc>
                <a:spcPct val="100000"/>
              </a:lnSpc>
              <a:spcBef>
                <a:spcPts val="0"/>
              </a:spcBef>
              <a:spcAft>
                <a:spcPts val="0"/>
              </a:spcAft>
              <a:buNone/>
            </a:pPr>
            <a:r>
              <a:rPr lang="en-GB">
                <a:solidFill>
                  <a:srgbClr val="233A44"/>
                </a:solidFill>
              </a:rPr>
              <a:t>The 1st telemetry packet is the standard one and always follows immediately after the WSPR packet. </a:t>
            </a:r>
            <a:endParaRPr>
              <a:solidFill>
                <a:srgbClr val="233A44"/>
              </a:solidFill>
            </a:endParaRPr>
          </a:p>
          <a:p>
            <a:pPr indent="0" lvl="0" marL="0" rtl="0" algn="l">
              <a:lnSpc>
                <a:spcPct val="100000"/>
              </a:lnSpc>
              <a:spcBef>
                <a:spcPts val="0"/>
              </a:spcBef>
              <a:spcAft>
                <a:spcPts val="0"/>
              </a:spcAft>
              <a:buNone/>
            </a:pPr>
            <a:r>
              <a:t/>
            </a:r>
            <a:endParaRPr>
              <a:solidFill>
                <a:srgbClr val="233A44"/>
              </a:solidFill>
            </a:endParaRPr>
          </a:p>
          <a:p>
            <a:pPr indent="0" lvl="0" marL="0" rtl="0" algn="l">
              <a:lnSpc>
                <a:spcPct val="100000"/>
              </a:lnSpc>
              <a:spcBef>
                <a:spcPts val="0"/>
              </a:spcBef>
              <a:spcAft>
                <a:spcPts val="0"/>
              </a:spcAft>
              <a:buNone/>
            </a:pPr>
            <a:r>
              <a:rPr lang="en-GB">
                <a:solidFill>
                  <a:srgbClr val="233A44"/>
                </a:solidFill>
              </a:rPr>
              <a:t>The 2nd and 3rd are extended telemetry and can contain any data as long as it doesn't require more than 38.5 bits </a:t>
            </a:r>
            <a:endParaRPr>
              <a:solidFill>
                <a:srgbClr val="233A44"/>
              </a:solidFill>
            </a:endParaRPr>
          </a:p>
          <a:p>
            <a:pPr indent="0" lvl="0" marL="0" rtl="0" algn="l">
              <a:spcBef>
                <a:spcPts val="0"/>
              </a:spcBef>
              <a:spcAft>
                <a:spcPts val="1200"/>
              </a:spcAft>
              <a:buNone/>
            </a:pPr>
            <a:r>
              <a:t/>
            </a:r>
            <a:endParaRPr/>
          </a:p>
        </p:txBody>
      </p:sp>
      <p:pic>
        <p:nvPicPr>
          <p:cNvPr id="385" name="Google Shape;385;p49"/>
          <p:cNvPicPr preferRelativeResize="0"/>
          <p:nvPr/>
        </p:nvPicPr>
        <p:blipFill>
          <a:blip r:embed="rId3">
            <a:alphaModFix/>
          </a:blip>
          <a:stretch>
            <a:fillRect/>
          </a:stretch>
        </p:blipFill>
        <p:spPr>
          <a:xfrm>
            <a:off x="893700" y="2571750"/>
            <a:ext cx="7270600" cy="220625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50"/>
          <p:cNvSpPr txBox="1"/>
          <p:nvPr>
            <p:ph type="title"/>
          </p:nvPr>
        </p:nvSpPr>
        <p:spPr>
          <a:xfrm>
            <a:off x="819150" y="59610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Interpretation and Visualisation</a:t>
            </a:r>
            <a:endParaRPr/>
          </a:p>
        </p:txBody>
      </p:sp>
      <p:sp>
        <p:nvSpPr>
          <p:cNvPr id="391" name="Google Shape;391;p50"/>
          <p:cNvSpPr txBox="1"/>
          <p:nvPr>
            <p:ph idx="1" type="body"/>
          </p:nvPr>
        </p:nvSpPr>
        <p:spPr>
          <a:xfrm>
            <a:off x="819150" y="1347750"/>
            <a:ext cx="7505700" cy="3359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Tracking sites such as </a:t>
            </a:r>
            <a:r>
              <a:rPr b="1" lang="en-GB"/>
              <a:t>traquito.github.io</a:t>
            </a:r>
            <a:r>
              <a:rPr lang="en-GB"/>
              <a:t>, </a:t>
            </a:r>
            <a:r>
              <a:rPr b="1" lang="en-GB"/>
              <a:t>wsprtv.co</a:t>
            </a:r>
            <a:r>
              <a:rPr lang="en-GB"/>
              <a:t>m, </a:t>
            </a:r>
            <a:r>
              <a:rPr b="1" lang="en-GB"/>
              <a:t>lu7aa.org</a:t>
            </a:r>
            <a:r>
              <a:rPr lang="en-GB"/>
              <a:t>, and </a:t>
            </a:r>
            <a:r>
              <a:rPr b="1" lang="en-GB"/>
              <a:t>qrp-labs.com</a:t>
            </a:r>
            <a:r>
              <a:rPr lang="en-GB"/>
              <a:t> use this channel information to combine the two packets and present the balloon’s position and telemetry in a human-readable form.</a:t>
            </a:r>
            <a:endParaRPr/>
          </a:p>
          <a:p>
            <a:pPr indent="0" lvl="0" marL="0" rtl="0" algn="l">
              <a:spcBef>
                <a:spcPts val="1200"/>
              </a:spcBef>
              <a:spcAft>
                <a:spcPts val="0"/>
              </a:spcAft>
              <a:buNone/>
            </a:pPr>
            <a:r>
              <a:rPr lang="en-GB"/>
              <a:t>Long running ZS1ERZ-12 (last 6 months)</a:t>
            </a:r>
            <a:endParaRPr/>
          </a:p>
          <a:p>
            <a:pPr indent="0" lvl="0" marL="0" rtl="0" algn="l">
              <a:spcBef>
                <a:spcPts val="1200"/>
              </a:spcBef>
              <a:spcAft>
                <a:spcPts val="0"/>
              </a:spcAft>
              <a:buNone/>
            </a:pPr>
            <a:r>
              <a:rPr lang="en-GB" u="sng">
                <a:solidFill>
                  <a:schemeClr val="hlink"/>
                </a:solidFill>
                <a:hlinkClick r:id="rId3"/>
              </a:rPr>
              <a:t>https://wsprtv.com/?cs=</a:t>
            </a:r>
            <a:r>
              <a:rPr b="1" lang="en-GB" u="sng">
                <a:solidFill>
                  <a:schemeClr val="hlink"/>
                </a:solidFill>
                <a:hlinkClick r:id="rId4"/>
              </a:rPr>
              <a:t>ZS1ERZ</a:t>
            </a:r>
            <a:r>
              <a:rPr lang="en-GB" u="sng">
                <a:solidFill>
                  <a:schemeClr val="hlink"/>
                </a:solidFill>
                <a:hlinkClick r:id="rId5"/>
              </a:rPr>
              <a:t>&amp;</a:t>
            </a:r>
            <a:r>
              <a:rPr b="1" lang="en-GB" u="sng">
                <a:solidFill>
                  <a:schemeClr val="hlink"/>
                </a:solidFill>
                <a:hlinkClick r:id="rId6"/>
              </a:rPr>
              <a:t>ch=24</a:t>
            </a:r>
            <a:r>
              <a:rPr lang="en-GB" u="sng">
                <a:solidFill>
                  <a:schemeClr val="hlink"/>
                </a:solidFill>
                <a:hlinkClick r:id="rId7"/>
              </a:rPr>
              <a:t>&amp;</a:t>
            </a:r>
            <a:r>
              <a:rPr b="1" lang="en-GB" u="sng">
                <a:solidFill>
                  <a:schemeClr val="hlink"/>
                </a:solidFill>
                <a:hlinkClick r:id="rId8"/>
              </a:rPr>
              <a:t>band=10m</a:t>
            </a:r>
            <a:r>
              <a:rPr lang="en-GB" u="sng">
                <a:solidFill>
                  <a:schemeClr val="hlink"/>
                </a:solidFill>
                <a:hlinkClick r:id="rId9"/>
              </a:rPr>
              <a:t>&amp;start_date=2025-08-16&amp;end_date=2026-02-13</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pic>
        <p:nvPicPr>
          <p:cNvPr id="396" name="Google Shape;396;p51"/>
          <p:cNvPicPr preferRelativeResize="0"/>
          <p:nvPr/>
        </p:nvPicPr>
        <p:blipFill>
          <a:blip r:embed="rId3">
            <a:alphaModFix/>
          </a:blip>
          <a:stretch>
            <a:fillRect/>
          </a:stretch>
        </p:blipFill>
        <p:spPr>
          <a:xfrm>
            <a:off x="428013" y="41375"/>
            <a:ext cx="8287973" cy="506074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16"/>
          <p:cNvSpPr txBox="1"/>
          <p:nvPr>
            <p:ph type="title"/>
          </p:nvPr>
        </p:nvSpPr>
        <p:spPr>
          <a:xfrm>
            <a:off x="596675" y="548850"/>
            <a:ext cx="4495800" cy="627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Balloon Details</a:t>
            </a:r>
            <a:endParaRPr/>
          </a:p>
        </p:txBody>
      </p:sp>
      <p:sp>
        <p:nvSpPr>
          <p:cNvPr id="153" name="Google Shape;153;p16"/>
          <p:cNvSpPr txBox="1"/>
          <p:nvPr>
            <p:ph idx="1" type="body"/>
          </p:nvPr>
        </p:nvSpPr>
        <p:spPr>
          <a:xfrm>
            <a:off x="596675" y="1249225"/>
            <a:ext cx="4341300" cy="14856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None/>
            </a:pPr>
            <a:r>
              <a:rPr lang="en-GB" sz="1800">
                <a:solidFill>
                  <a:srgbClr val="000000"/>
                </a:solidFill>
                <a:latin typeface="Arial"/>
                <a:ea typeface="Arial"/>
                <a:cs typeface="Arial"/>
                <a:sym typeface="Arial"/>
              </a:rPr>
              <a:t>The balloon typically used is a 0.95 metre diameter mylar transparent balloon. First it is inflated with air to stretch it and get the wrinkles out.</a:t>
            </a:r>
            <a:endParaRPr sz="1800">
              <a:solidFill>
                <a:srgbClr val="000000"/>
              </a:solidFill>
              <a:latin typeface="Arial"/>
              <a:ea typeface="Arial"/>
              <a:cs typeface="Arial"/>
              <a:sym typeface="Arial"/>
            </a:endParaRPr>
          </a:p>
          <a:p>
            <a:pPr indent="0" lvl="0" marL="0" rtl="0" algn="l">
              <a:spcBef>
                <a:spcPts val="1200"/>
              </a:spcBef>
              <a:spcAft>
                <a:spcPts val="1200"/>
              </a:spcAft>
              <a:buNone/>
            </a:pPr>
            <a:r>
              <a:t/>
            </a:r>
            <a:endParaRPr sz="1800">
              <a:solidFill>
                <a:srgbClr val="000000"/>
              </a:solidFill>
              <a:latin typeface="Arial"/>
              <a:ea typeface="Arial"/>
              <a:cs typeface="Arial"/>
              <a:sym typeface="Arial"/>
            </a:endParaRPr>
          </a:p>
        </p:txBody>
      </p:sp>
      <p:sp>
        <p:nvSpPr>
          <p:cNvPr id="154" name="Google Shape;154;p16"/>
          <p:cNvSpPr txBox="1"/>
          <p:nvPr>
            <p:ph idx="2" type="body"/>
          </p:nvPr>
        </p:nvSpPr>
        <p:spPr>
          <a:xfrm>
            <a:off x="596675" y="3086175"/>
            <a:ext cx="2589600" cy="1729200"/>
          </a:xfrm>
          <a:prstGeom prst="rect">
            <a:avLst/>
          </a:prstGeom>
        </p:spPr>
        <p:txBody>
          <a:bodyPr anchorCtr="0" anchor="t" bIns="91425" lIns="91425" spcFirstLastPara="1" rIns="91425" wrap="square" tIns="91425">
            <a:normAutofit lnSpcReduction="10000"/>
          </a:bodyPr>
          <a:lstStyle/>
          <a:p>
            <a:pPr indent="0" lvl="0" marL="0" rtl="0" algn="l">
              <a:spcBef>
                <a:spcPts val="1200"/>
              </a:spcBef>
              <a:spcAft>
                <a:spcPts val="0"/>
              </a:spcAft>
              <a:buNone/>
            </a:pPr>
            <a:r>
              <a:rPr lang="en-GB" sz="1800">
                <a:solidFill>
                  <a:srgbClr val="000000"/>
                </a:solidFill>
                <a:latin typeface="Arial"/>
                <a:ea typeface="Arial"/>
                <a:cs typeface="Arial"/>
                <a:sym typeface="Arial"/>
              </a:rPr>
              <a:t>Then check for leaks by keeping it under pressure a number of days.</a:t>
            </a:r>
            <a:endParaRPr sz="1800">
              <a:solidFill>
                <a:srgbClr val="000000"/>
              </a:solidFill>
              <a:latin typeface="Arial"/>
              <a:ea typeface="Arial"/>
              <a:cs typeface="Arial"/>
              <a:sym typeface="Arial"/>
            </a:endParaRPr>
          </a:p>
          <a:p>
            <a:pPr indent="0" lvl="0" marL="0" rtl="0" algn="l">
              <a:spcBef>
                <a:spcPts val="1200"/>
              </a:spcBef>
              <a:spcAft>
                <a:spcPts val="1200"/>
              </a:spcAft>
              <a:buNone/>
            </a:pPr>
            <a:r>
              <a:t/>
            </a:r>
            <a:endParaRPr/>
          </a:p>
        </p:txBody>
      </p:sp>
      <p:pic>
        <p:nvPicPr>
          <p:cNvPr id="155" name="Google Shape;155;p16" title="20260131_103300.jpg"/>
          <p:cNvPicPr preferRelativeResize="0"/>
          <p:nvPr/>
        </p:nvPicPr>
        <p:blipFill>
          <a:blip r:embed="rId3">
            <a:alphaModFix/>
          </a:blip>
          <a:stretch>
            <a:fillRect/>
          </a:stretch>
        </p:blipFill>
        <p:spPr>
          <a:xfrm>
            <a:off x="5092348" y="328050"/>
            <a:ext cx="3365549" cy="4487398"/>
          </a:xfrm>
          <a:prstGeom prst="rect">
            <a:avLst/>
          </a:prstGeom>
          <a:noFill/>
          <a:ln>
            <a:noFill/>
          </a:ln>
        </p:spPr>
      </p:pic>
      <p:pic>
        <p:nvPicPr>
          <p:cNvPr id="156" name="Google Shape;156;p16"/>
          <p:cNvPicPr preferRelativeResize="0"/>
          <p:nvPr/>
        </p:nvPicPr>
        <p:blipFill>
          <a:blip r:embed="rId4">
            <a:alphaModFix/>
          </a:blip>
          <a:stretch>
            <a:fillRect/>
          </a:stretch>
        </p:blipFill>
        <p:spPr>
          <a:xfrm>
            <a:off x="3337675" y="2823377"/>
            <a:ext cx="2088850" cy="208885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52"/>
          <p:cNvSpPr txBox="1"/>
          <p:nvPr>
            <p:ph type="title"/>
          </p:nvPr>
        </p:nvSpPr>
        <p:spPr>
          <a:xfrm>
            <a:off x="819150" y="59610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Telemetry Detail and who Spotted it</a:t>
            </a:r>
            <a:endParaRPr/>
          </a:p>
        </p:txBody>
      </p:sp>
      <p:sp>
        <p:nvSpPr>
          <p:cNvPr id="402" name="Google Shape;402;p52"/>
          <p:cNvSpPr txBox="1"/>
          <p:nvPr>
            <p:ph idx="1" type="body"/>
          </p:nvPr>
        </p:nvSpPr>
        <p:spPr>
          <a:xfrm>
            <a:off x="819150" y="1347750"/>
            <a:ext cx="7505700" cy="33591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403" name="Google Shape;403;p52"/>
          <p:cNvPicPr preferRelativeResize="0"/>
          <p:nvPr/>
        </p:nvPicPr>
        <p:blipFill>
          <a:blip r:embed="rId3">
            <a:alphaModFix/>
          </a:blip>
          <a:stretch>
            <a:fillRect/>
          </a:stretch>
        </p:blipFill>
        <p:spPr>
          <a:xfrm>
            <a:off x="596599" y="280800"/>
            <a:ext cx="7860326" cy="4680800"/>
          </a:xfrm>
          <a:prstGeom prst="rect">
            <a:avLst/>
          </a:prstGeom>
          <a:noFill/>
          <a:ln>
            <a:noFill/>
          </a:ln>
        </p:spPr>
      </p:pic>
      <p:sp>
        <p:nvSpPr>
          <p:cNvPr id="404" name="Google Shape;404;p52"/>
          <p:cNvSpPr txBox="1"/>
          <p:nvPr/>
        </p:nvSpPr>
        <p:spPr>
          <a:xfrm>
            <a:off x="5374975" y="2515450"/>
            <a:ext cx="2371800" cy="78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300">
                <a:solidFill>
                  <a:srgbClr val="FF0000"/>
                </a:solidFill>
                <a:latin typeface="Calibri"/>
                <a:ea typeface="Calibri"/>
                <a:cs typeface="Calibri"/>
                <a:sym typeface="Calibri"/>
              </a:rPr>
              <a:t>Telemetry detail and who </a:t>
            </a:r>
            <a:r>
              <a:rPr lang="en-GB" sz="1300">
                <a:solidFill>
                  <a:srgbClr val="FF0000"/>
                </a:solidFill>
                <a:latin typeface="Calibri"/>
                <a:ea typeface="Calibri"/>
                <a:cs typeface="Calibri"/>
                <a:sym typeface="Calibri"/>
              </a:rPr>
              <a:t>spotted</a:t>
            </a:r>
            <a:r>
              <a:rPr lang="en-GB" sz="1300">
                <a:solidFill>
                  <a:srgbClr val="FF0000"/>
                </a:solidFill>
                <a:latin typeface="Calibri"/>
                <a:ea typeface="Calibri"/>
                <a:cs typeface="Calibri"/>
                <a:sym typeface="Calibri"/>
              </a:rPr>
              <a:t> it.</a:t>
            </a:r>
            <a:endParaRPr sz="1300">
              <a:solidFill>
                <a:srgbClr val="FF0000"/>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53"/>
          <p:cNvSpPr txBox="1"/>
          <p:nvPr>
            <p:ph type="title"/>
          </p:nvPr>
        </p:nvSpPr>
        <p:spPr>
          <a:xfrm>
            <a:off x="819150" y="59610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
        <p:nvSpPr>
          <p:cNvPr id="410" name="Google Shape;410;p53"/>
          <p:cNvSpPr txBox="1"/>
          <p:nvPr>
            <p:ph idx="1" type="body"/>
          </p:nvPr>
        </p:nvSpPr>
        <p:spPr>
          <a:xfrm>
            <a:off x="819150" y="1347750"/>
            <a:ext cx="7505700" cy="33591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411" name="Google Shape;411;p53"/>
          <p:cNvPicPr preferRelativeResize="0"/>
          <p:nvPr/>
        </p:nvPicPr>
        <p:blipFill>
          <a:blip r:embed="rId3">
            <a:alphaModFix/>
          </a:blip>
          <a:stretch>
            <a:fillRect/>
          </a:stretch>
        </p:blipFill>
        <p:spPr>
          <a:xfrm>
            <a:off x="0" y="64627"/>
            <a:ext cx="9144001" cy="5014247"/>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54"/>
          <p:cNvSpPr txBox="1"/>
          <p:nvPr>
            <p:ph type="title"/>
          </p:nvPr>
        </p:nvSpPr>
        <p:spPr>
          <a:xfrm>
            <a:off x="819150" y="59610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Pico Balloons World Wide</a:t>
            </a:r>
            <a:endParaRPr/>
          </a:p>
        </p:txBody>
      </p:sp>
      <p:sp>
        <p:nvSpPr>
          <p:cNvPr id="417" name="Google Shape;417;p54"/>
          <p:cNvSpPr txBox="1"/>
          <p:nvPr>
            <p:ph idx="1" type="body"/>
          </p:nvPr>
        </p:nvSpPr>
        <p:spPr>
          <a:xfrm>
            <a:off x="819150" y="1347750"/>
            <a:ext cx="7505700" cy="33591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418" name="Google Shape;418;p54"/>
          <p:cNvPicPr preferRelativeResize="0"/>
          <p:nvPr/>
        </p:nvPicPr>
        <p:blipFill>
          <a:blip r:embed="rId3">
            <a:alphaModFix/>
          </a:blip>
          <a:stretch>
            <a:fillRect/>
          </a:stretch>
        </p:blipFill>
        <p:spPr>
          <a:xfrm>
            <a:off x="203425" y="218900"/>
            <a:ext cx="8718149" cy="47057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55"/>
          <p:cNvSpPr txBox="1"/>
          <p:nvPr>
            <p:ph type="title"/>
          </p:nvPr>
        </p:nvSpPr>
        <p:spPr>
          <a:xfrm>
            <a:off x="819150" y="400225"/>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Extended Telemetry</a:t>
            </a:r>
            <a:endParaRPr/>
          </a:p>
        </p:txBody>
      </p:sp>
      <p:sp>
        <p:nvSpPr>
          <p:cNvPr id="424" name="Google Shape;424;p55"/>
          <p:cNvSpPr txBox="1"/>
          <p:nvPr>
            <p:ph idx="1" type="body"/>
          </p:nvPr>
        </p:nvSpPr>
        <p:spPr>
          <a:xfrm>
            <a:off x="819150" y="1109900"/>
            <a:ext cx="7505700" cy="3665400"/>
          </a:xfrm>
          <a:prstGeom prst="rect">
            <a:avLst/>
          </a:prstGeom>
        </p:spPr>
        <p:txBody>
          <a:bodyPr anchorCtr="0" anchor="t" bIns="91425" lIns="91425" spcFirstLastPara="1" rIns="91425" wrap="square" tIns="91425">
            <a:noAutofit/>
          </a:bodyPr>
          <a:lstStyle/>
          <a:p>
            <a:pPr indent="-311468" lvl="0" marL="457200" rtl="0" algn="l">
              <a:lnSpc>
                <a:spcPct val="115000"/>
              </a:lnSpc>
              <a:spcBef>
                <a:spcPts val="0"/>
              </a:spcBef>
              <a:spcAft>
                <a:spcPts val="0"/>
              </a:spcAft>
              <a:buSzPts val="1305"/>
              <a:buChar char="●"/>
            </a:pPr>
            <a:r>
              <a:rPr lang="en-GB" sz="1305"/>
              <a:t>The standard telemetry scheme designed by Hans Summers is a fixed set of parameters encoded into a WSPR message. While effective, it has limitations:</a:t>
            </a:r>
            <a:endParaRPr sz="1305"/>
          </a:p>
          <a:p>
            <a:pPr indent="-311468" lvl="1" marL="914400" rtl="0" algn="l">
              <a:lnSpc>
                <a:spcPct val="115000"/>
              </a:lnSpc>
              <a:spcBef>
                <a:spcPts val="0"/>
              </a:spcBef>
              <a:spcAft>
                <a:spcPts val="0"/>
              </a:spcAft>
              <a:buSzPts val="1305"/>
              <a:buChar char="○"/>
            </a:pPr>
            <a:r>
              <a:rPr lang="en-GB" sz="1305"/>
              <a:t>The telemetry layout is hard-coded</a:t>
            </a:r>
            <a:endParaRPr sz="1305"/>
          </a:p>
          <a:p>
            <a:pPr indent="-311468" lvl="1" marL="914400" rtl="0" algn="l">
              <a:lnSpc>
                <a:spcPct val="115000"/>
              </a:lnSpc>
              <a:spcBef>
                <a:spcPts val="0"/>
              </a:spcBef>
              <a:spcAft>
                <a:spcPts val="0"/>
              </a:spcAft>
              <a:buSzPts val="1305"/>
              <a:buChar char="○"/>
            </a:pPr>
            <a:r>
              <a:rPr lang="en-GB" sz="1305"/>
              <a:t>Adding new sensors requires redesigning the encoding</a:t>
            </a:r>
            <a:endParaRPr sz="1305"/>
          </a:p>
          <a:p>
            <a:pPr indent="-311468" lvl="1" marL="914400" rtl="0" algn="l">
              <a:lnSpc>
                <a:spcPct val="115000"/>
              </a:lnSpc>
              <a:spcBef>
                <a:spcPts val="0"/>
              </a:spcBef>
              <a:spcAft>
                <a:spcPts val="0"/>
              </a:spcAft>
              <a:buSzPts val="1305"/>
              <a:buChar char="○"/>
            </a:pPr>
            <a:r>
              <a:rPr lang="en-GB" sz="1305"/>
              <a:t>The WEB based decoders </a:t>
            </a:r>
            <a:r>
              <a:rPr lang="en-GB" sz="1305"/>
              <a:t>would</a:t>
            </a:r>
            <a:r>
              <a:rPr lang="en-GB" sz="1305"/>
              <a:t> then have to understand a specific protocol variant</a:t>
            </a:r>
            <a:endParaRPr sz="1305"/>
          </a:p>
          <a:p>
            <a:pPr indent="-311468" lvl="0" marL="457200" rtl="0" algn="l">
              <a:lnSpc>
                <a:spcPct val="115000"/>
              </a:lnSpc>
              <a:spcBef>
                <a:spcPts val="0"/>
              </a:spcBef>
              <a:spcAft>
                <a:spcPts val="0"/>
              </a:spcAft>
              <a:buSzPts val="1305"/>
              <a:buChar char="●"/>
            </a:pPr>
            <a:r>
              <a:rPr lang="en-GB" sz="1305"/>
              <a:t>To solve this, Extended Telemetry (ET) was developed. It is a more flexible system for pico balloon telemetry.</a:t>
            </a:r>
            <a:endParaRPr sz="1305"/>
          </a:p>
          <a:p>
            <a:pPr indent="-311468" lvl="0" marL="457200" rtl="0" algn="l">
              <a:lnSpc>
                <a:spcPct val="115000"/>
              </a:lnSpc>
              <a:spcBef>
                <a:spcPts val="0"/>
              </a:spcBef>
              <a:spcAft>
                <a:spcPts val="0"/>
              </a:spcAft>
              <a:buSzPts val="1305"/>
              <a:buChar char="●"/>
            </a:pPr>
            <a:r>
              <a:rPr lang="en-GB" sz="1305"/>
              <a:t>Instead of defining a fixed telemetry layout in the protocol, ET separates the system into two layers:</a:t>
            </a:r>
            <a:endParaRPr sz="1305"/>
          </a:p>
          <a:p>
            <a:pPr indent="-311468" lvl="1" marL="914400" rtl="0" algn="l">
              <a:lnSpc>
                <a:spcPct val="115000"/>
              </a:lnSpc>
              <a:spcBef>
                <a:spcPts val="0"/>
              </a:spcBef>
              <a:spcAft>
                <a:spcPts val="0"/>
              </a:spcAft>
              <a:buSzPts val="1305"/>
              <a:buChar char="○"/>
            </a:pPr>
            <a:r>
              <a:rPr lang="en-GB" sz="1305"/>
              <a:t>Generic integer payload (ie the “Big Number”)</a:t>
            </a:r>
            <a:endParaRPr sz="1305"/>
          </a:p>
          <a:p>
            <a:pPr indent="-311468" lvl="1" marL="914400" rtl="0" algn="l">
              <a:lnSpc>
                <a:spcPct val="115000"/>
              </a:lnSpc>
              <a:spcBef>
                <a:spcPts val="0"/>
              </a:spcBef>
              <a:spcAft>
                <a:spcPts val="0"/>
              </a:spcAft>
              <a:buSzPts val="1305"/>
              <a:buChar char="○"/>
            </a:pPr>
            <a:r>
              <a:rPr lang="en-GB" sz="1305"/>
              <a:t>External </a:t>
            </a:r>
            <a:r>
              <a:rPr b="1" lang="en-GB" sz="1305"/>
              <a:t>schema </a:t>
            </a:r>
            <a:r>
              <a:rPr lang="en-GB" sz="1305"/>
              <a:t>describing how to interpret it</a:t>
            </a:r>
            <a:endParaRPr sz="1305"/>
          </a:p>
          <a:p>
            <a:pPr indent="-311468" lvl="0" marL="457200" rtl="0" algn="l">
              <a:lnSpc>
                <a:spcPct val="115000"/>
              </a:lnSpc>
              <a:spcBef>
                <a:spcPts val="0"/>
              </a:spcBef>
              <a:spcAft>
                <a:spcPts val="0"/>
              </a:spcAft>
              <a:buSzPts val="1305"/>
              <a:buChar char="●"/>
            </a:pPr>
            <a:r>
              <a:rPr lang="en-GB" sz="1305"/>
              <a:t>The transmitted WSPR packet carries a single packed integer </a:t>
            </a:r>
            <a:r>
              <a:rPr lang="en-GB" sz="1305"/>
              <a:t>(encoded into </a:t>
            </a:r>
            <a:r>
              <a:rPr b="1" lang="en-GB" sz="1305"/>
              <a:t>Callsign</a:t>
            </a:r>
            <a:r>
              <a:rPr lang="en-GB" sz="1305"/>
              <a:t>, </a:t>
            </a:r>
            <a:r>
              <a:rPr b="1" lang="en-GB" sz="1305"/>
              <a:t>Grid </a:t>
            </a:r>
            <a:r>
              <a:rPr lang="en-GB" sz="1305"/>
              <a:t>and </a:t>
            </a:r>
            <a:r>
              <a:rPr b="1" lang="en-GB" sz="1305"/>
              <a:t>Power Level</a:t>
            </a:r>
            <a:r>
              <a:rPr lang="en-GB" sz="1305"/>
              <a:t>) as for standard telemetry.</a:t>
            </a:r>
            <a:endParaRPr sz="1305"/>
          </a:p>
          <a:p>
            <a:pPr indent="-311468" lvl="0" marL="457200" rtl="0" algn="l">
              <a:lnSpc>
                <a:spcPct val="115000"/>
              </a:lnSpc>
              <a:spcBef>
                <a:spcPts val="0"/>
              </a:spcBef>
              <a:spcAft>
                <a:spcPts val="0"/>
              </a:spcAft>
              <a:buSzPts val="1305"/>
              <a:buChar char="●"/>
            </a:pPr>
            <a:r>
              <a:rPr lang="en-GB" sz="1305"/>
              <a:t>The WEB decoder uses the associated schema to unpack that integer into real measurements.</a:t>
            </a:r>
            <a:endParaRPr sz="1305"/>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56"/>
          <p:cNvSpPr txBox="1"/>
          <p:nvPr>
            <p:ph type="title"/>
          </p:nvPr>
        </p:nvSpPr>
        <p:spPr>
          <a:xfrm>
            <a:off x="819150" y="59610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Extended Telemetry (ET0) Header</a:t>
            </a:r>
            <a:endParaRPr/>
          </a:p>
        </p:txBody>
      </p:sp>
      <p:sp>
        <p:nvSpPr>
          <p:cNvPr id="430" name="Google Shape;430;p56"/>
          <p:cNvSpPr txBox="1"/>
          <p:nvPr>
            <p:ph idx="1" type="body"/>
          </p:nvPr>
        </p:nvSpPr>
        <p:spPr>
          <a:xfrm>
            <a:off x="819150" y="1347750"/>
            <a:ext cx="7505700" cy="33591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GB" sz="1500"/>
              <a:t>The TX window is 10 minutes, the ET0 WSPR packet is sent in 1 of the even 2 minute slots within the 10 mins. </a:t>
            </a:r>
            <a:endParaRPr sz="1500"/>
          </a:p>
          <a:p>
            <a:pPr indent="0" lvl="0" marL="0" rtl="0" algn="l">
              <a:lnSpc>
                <a:spcPct val="100000"/>
              </a:lnSpc>
              <a:spcBef>
                <a:spcPts val="1200"/>
              </a:spcBef>
              <a:spcAft>
                <a:spcPts val="0"/>
              </a:spcAft>
              <a:buNone/>
            </a:pPr>
            <a:r>
              <a:rPr lang="en-GB" sz="1500"/>
              <a:t>The Extended </a:t>
            </a:r>
            <a:r>
              <a:rPr lang="en-GB" sz="1500"/>
              <a:t>Telemetry</a:t>
            </a:r>
            <a:r>
              <a:rPr lang="en-GB" sz="1500"/>
              <a:t> contains a header defined as follows</a:t>
            </a:r>
            <a:endParaRPr sz="1500"/>
          </a:p>
          <a:p>
            <a:pPr indent="-323850" lvl="0" marL="457200" rtl="0" algn="l">
              <a:lnSpc>
                <a:spcPct val="100000"/>
              </a:lnSpc>
              <a:spcBef>
                <a:spcPts val="1200"/>
              </a:spcBef>
              <a:spcAft>
                <a:spcPts val="0"/>
              </a:spcAft>
              <a:buSzPts val="1500"/>
              <a:buChar char="●"/>
            </a:pPr>
            <a:r>
              <a:rPr lang="en-GB" sz="1500"/>
              <a:t>    HdrTelemetryType </a:t>
            </a:r>
            <a:r>
              <a:rPr lang="en-GB" sz="1500"/>
              <a:t>(1 bit): </a:t>
            </a:r>
            <a:r>
              <a:rPr lang="en-GB" sz="1500"/>
              <a:t> 1=U4B, 0=ET</a:t>
            </a:r>
            <a:endParaRPr sz="1500"/>
          </a:p>
          <a:p>
            <a:pPr indent="-323850" lvl="0" marL="457200" rtl="0" algn="l">
              <a:lnSpc>
                <a:spcPct val="100000"/>
              </a:lnSpc>
              <a:spcBef>
                <a:spcPts val="0"/>
              </a:spcBef>
              <a:spcAft>
                <a:spcPts val="0"/>
              </a:spcAft>
              <a:buSzPts val="1500"/>
              <a:buChar char="●"/>
            </a:pPr>
            <a:r>
              <a:rPr lang="en-GB" sz="1500"/>
              <a:t>    HdrRESERVED </a:t>
            </a:r>
            <a:r>
              <a:rPr lang="en-GB" sz="1500"/>
              <a:t>(2 bits) </a:t>
            </a:r>
            <a:r>
              <a:rPr lang="en-GB" sz="1500"/>
              <a:t>= 0  (always 0)</a:t>
            </a:r>
            <a:endParaRPr sz="1500"/>
          </a:p>
          <a:p>
            <a:pPr indent="-323850" lvl="0" marL="457200" rtl="0" algn="l">
              <a:lnSpc>
                <a:spcPct val="100000"/>
              </a:lnSpc>
              <a:spcBef>
                <a:spcPts val="0"/>
              </a:spcBef>
              <a:spcAft>
                <a:spcPts val="0"/>
              </a:spcAft>
              <a:buSzPts val="1500"/>
              <a:buChar char="●"/>
            </a:pPr>
            <a:r>
              <a:rPr lang="en-GB" sz="1500"/>
              <a:t>    HdrType </a:t>
            </a:r>
            <a:r>
              <a:rPr lang="en-GB" sz="1500"/>
              <a:t>(4 bits) </a:t>
            </a:r>
            <a:r>
              <a:rPr lang="en-GB" sz="1500"/>
              <a:t>= 0  (usually 0)</a:t>
            </a:r>
            <a:endParaRPr sz="1500"/>
          </a:p>
          <a:p>
            <a:pPr indent="-323850" lvl="0" marL="457200" rtl="0" algn="l">
              <a:lnSpc>
                <a:spcPct val="100000"/>
              </a:lnSpc>
              <a:spcBef>
                <a:spcPts val="0"/>
              </a:spcBef>
              <a:spcAft>
                <a:spcPts val="0"/>
              </a:spcAft>
              <a:buSzPts val="1500"/>
              <a:buChar char="●"/>
            </a:pPr>
            <a:r>
              <a:rPr lang="en-GB" sz="1500"/>
              <a:t>    HdrSlot = 0,1,2,3,4 </a:t>
            </a:r>
            <a:endParaRPr sz="1500"/>
          </a:p>
          <a:p>
            <a:pPr indent="0" lvl="0" marL="0" rtl="0" algn="l">
              <a:lnSpc>
                <a:spcPct val="100000"/>
              </a:lnSpc>
              <a:spcBef>
                <a:spcPts val="1200"/>
              </a:spcBef>
              <a:spcAft>
                <a:spcPts val="0"/>
              </a:spcAft>
              <a:buNone/>
            </a:pPr>
            <a:r>
              <a:rPr lang="en-GB" sz="1500"/>
              <a:t>Which takes up 9.3 bits of the limited 38.5 bits available</a:t>
            </a:r>
            <a:endParaRPr sz="1500"/>
          </a:p>
          <a:p>
            <a:pPr indent="0" lvl="0" marL="0" rtl="0" algn="l">
              <a:spcBef>
                <a:spcPts val="1200"/>
              </a:spcBef>
              <a:spcAft>
                <a:spcPts val="1200"/>
              </a:spcAft>
              <a:buNone/>
            </a:pPr>
            <a:r>
              <a:t/>
            </a:r>
            <a:endParaRPr sz="1200"/>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p57"/>
          <p:cNvSpPr txBox="1"/>
          <p:nvPr>
            <p:ph type="title"/>
          </p:nvPr>
        </p:nvSpPr>
        <p:spPr>
          <a:xfrm>
            <a:off x="819150" y="59610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HdrSlot and HdrTelemetryType</a:t>
            </a:r>
            <a:endParaRPr/>
          </a:p>
        </p:txBody>
      </p:sp>
      <p:sp>
        <p:nvSpPr>
          <p:cNvPr id="436" name="Google Shape;436;p57"/>
          <p:cNvSpPr txBox="1"/>
          <p:nvPr>
            <p:ph idx="1" type="body"/>
          </p:nvPr>
        </p:nvSpPr>
        <p:spPr>
          <a:xfrm>
            <a:off x="819150" y="1347750"/>
            <a:ext cx="7505700" cy="3359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sz="1600"/>
              <a:t>HdrSlot </a:t>
            </a:r>
            <a:r>
              <a:rPr lang="en-GB" sz="1600"/>
              <a:t>specifies in which 2 min TX slot of the 10 min </a:t>
            </a:r>
            <a:r>
              <a:rPr lang="en-GB" sz="1600"/>
              <a:t>window </a:t>
            </a:r>
            <a:r>
              <a:rPr lang="en-GB" sz="1600"/>
              <a:t>the telemetry will be sent. </a:t>
            </a:r>
            <a:endParaRPr sz="1600"/>
          </a:p>
          <a:p>
            <a:pPr indent="-330200" lvl="0" marL="457200" rtl="0" algn="l">
              <a:spcBef>
                <a:spcPts val="1200"/>
              </a:spcBef>
              <a:spcAft>
                <a:spcPts val="0"/>
              </a:spcAft>
              <a:buSzPts val="1600"/>
              <a:buChar char="●"/>
            </a:pPr>
            <a:r>
              <a:rPr lang="en-GB" sz="1600"/>
              <a:t>Slot 0: Usual WSPR packet</a:t>
            </a:r>
            <a:endParaRPr sz="1600"/>
          </a:p>
          <a:p>
            <a:pPr indent="-330200" lvl="0" marL="457200" rtl="0" algn="l">
              <a:spcBef>
                <a:spcPts val="0"/>
              </a:spcBef>
              <a:spcAft>
                <a:spcPts val="0"/>
              </a:spcAft>
              <a:buSzPts val="1600"/>
              <a:buChar char="●"/>
            </a:pPr>
            <a:r>
              <a:rPr lang="en-GB" sz="1600"/>
              <a:t>Slot 1: Usual Std Telemetry known as U4B (by inventor Hans G0UPL)</a:t>
            </a:r>
            <a:endParaRPr sz="1600"/>
          </a:p>
          <a:p>
            <a:pPr indent="-330200" lvl="0" marL="457200" rtl="0" algn="l">
              <a:spcBef>
                <a:spcPts val="0"/>
              </a:spcBef>
              <a:spcAft>
                <a:spcPts val="0"/>
              </a:spcAft>
              <a:buSzPts val="1600"/>
              <a:buChar char="●"/>
            </a:pPr>
            <a:r>
              <a:rPr lang="en-GB" sz="1600"/>
              <a:t>Slot 2,3,4: available for non-std telemetry</a:t>
            </a:r>
            <a:endParaRPr sz="1600"/>
          </a:p>
          <a:p>
            <a:pPr indent="0" lvl="0" marL="0" rtl="0" algn="l">
              <a:spcBef>
                <a:spcPts val="1200"/>
              </a:spcBef>
              <a:spcAft>
                <a:spcPts val="0"/>
              </a:spcAft>
              <a:buNone/>
            </a:pPr>
            <a:r>
              <a:rPr b="1" lang="en-GB" sz="1600"/>
              <a:t>Note:</a:t>
            </a:r>
            <a:r>
              <a:rPr lang="en-GB" sz="1600"/>
              <a:t> One is not forced to send the U4B packet, one can send ET telemetry in all 4 slots</a:t>
            </a:r>
            <a:endParaRPr sz="1600"/>
          </a:p>
          <a:p>
            <a:pPr indent="0" lvl="0" marL="0" rtl="0" algn="l">
              <a:spcBef>
                <a:spcPts val="1200"/>
              </a:spcBef>
              <a:spcAft>
                <a:spcPts val="0"/>
              </a:spcAft>
              <a:buNone/>
            </a:pPr>
            <a:r>
              <a:rPr b="1" lang="en-GB" sz="1600"/>
              <a:t>HdrTelemetryType</a:t>
            </a:r>
            <a:r>
              <a:rPr lang="en-GB" sz="1600"/>
              <a:t>: </a:t>
            </a:r>
            <a:endParaRPr sz="1600"/>
          </a:p>
          <a:p>
            <a:pPr indent="-330200" lvl="0" marL="457200" rtl="0" algn="l">
              <a:spcBef>
                <a:spcPts val="1200"/>
              </a:spcBef>
              <a:spcAft>
                <a:spcPts val="0"/>
              </a:spcAft>
              <a:buSzPts val="1600"/>
              <a:buChar char="●"/>
            </a:pPr>
            <a:r>
              <a:rPr lang="en-GB" sz="1600"/>
              <a:t>0 =&gt; Non Std Telemetry (can be in slots 1,2,3,4)</a:t>
            </a:r>
            <a:endParaRPr sz="1600"/>
          </a:p>
          <a:p>
            <a:pPr indent="-330200" lvl="0" marL="457200" rtl="0" algn="l">
              <a:spcBef>
                <a:spcPts val="0"/>
              </a:spcBef>
              <a:spcAft>
                <a:spcPts val="0"/>
              </a:spcAft>
              <a:buSzPts val="1600"/>
              <a:buChar char="●"/>
            </a:pPr>
            <a:r>
              <a:rPr lang="en-GB" sz="1600"/>
              <a:t>1 =&gt; Std Telemetry (optional) always sent in slot 1</a:t>
            </a:r>
            <a:endParaRPr sz="1600"/>
          </a:p>
          <a:p>
            <a:pPr indent="0" lvl="0" marL="0" rtl="0" algn="l">
              <a:spcBef>
                <a:spcPts val="1200"/>
              </a:spcBef>
              <a:spcAft>
                <a:spcPts val="1200"/>
              </a:spcAft>
              <a:buNone/>
            </a:pPr>
            <a:r>
              <a:t/>
            </a:r>
            <a:endParaRPr sz="1200"/>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58"/>
          <p:cNvSpPr txBox="1"/>
          <p:nvPr>
            <p:ph type="title"/>
          </p:nvPr>
        </p:nvSpPr>
        <p:spPr>
          <a:xfrm>
            <a:off x="819150" y="59610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Traquito and the ET0 </a:t>
            </a:r>
            <a:r>
              <a:rPr lang="en-GB"/>
              <a:t>Schema</a:t>
            </a:r>
            <a:endParaRPr/>
          </a:p>
        </p:txBody>
      </p:sp>
      <p:sp>
        <p:nvSpPr>
          <p:cNvPr id="442" name="Google Shape;442;p58"/>
          <p:cNvSpPr txBox="1"/>
          <p:nvPr>
            <p:ph idx="1" type="body"/>
          </p:nvPr>
        </p:nvSpPr>
        <p:spPr>
          <a:xfrm>
            <a:off x="819150" y="1347750"/>
            <a:ext cx="7505700" cy="33591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770"/>
              <a:buNone/>
            </a:pPr>
            <a:r>
              <a:rPr lang="en-GB" u="sng">
                <a:solidFill>
                  <a:schemeClr val="hlink"/>
                </a:solidFill>
                <a:hlinkClick r:id="rId3"/>
              </a:rPr>
              <a:t>Traquito.com</a:t>
            </a:r>
            <a:r>
              <a:rPr lang="en-GB">
                <a:solidFill>
                  <a:srgbClr val="000000"/>
                </a:solidFill>
              </a:rPr>
              <a:t> website allows simple json</a:t>
            </a:r>
            <a:r>
              <a:rPr lang="en-GB" sz="1400">
                <a:solidFill>
                  <a:srgbClr val="000000"/>
                </a:solidFill>
              </a:rPr>
              <a:t> schema</a:t>
            </a:r>
            <a:r>
              <a:rPr lang="en-GB">
                <a:solidFill>
                  <a:srgbClr val="000000"/>
                </a:solidFill>
              </a:rPr>
              <a:t>s to </a:t>
            </a:r>
            <a:r>
              <a:rPr lang="en-GB">
                <a:solidFill>
                  <a:srgbClr val="000000"/>
                </a:solidFill>
              </a:rPr>
              <a:t>describe ET0 telemetry that may send:-</a:t>
            </a:r>
            <a:endParaRPr sz="1400">
              <a:solidFill>
                <a:srgbClr val="000000"/>
              </a:solidFill>
            </a:endParaRPr>
          </a:p>
          <a:p>
            <a:pPr indent="0" lvl="0" marL="0" rtl="0" algn="l">
              <a:lnSpc>
                <a:spcPct val="100000"/>
              </a:lnSpc>
              <a:spcBef>
                <a:spcPts val="1200"/>
              </a:spcBef>
              <a:spcAft>
                <a:spcPts val="0"/>
              </a:spcAft>
              <a:buNone/>
            </a:pPr>
            <a:r>
              <a:rPr lang="en-GB" sz="1400">
                <a:solidFill>
                  <a:srgbClr val="000000"/>
                </a:solidFill>
              </a:rPr>
              <a:t>[{ "name": "Ambient",  "unit": "Celsius",   "lowValue": -80,  "highValue": 40,   "stepSize": 1  },</a:t>
            </a:r>
            <a:endParaRPr sz="1400">
              <a:solidFill>
                <a:srgbClr val="000000"/>
              </a:solidFill>
            </a:endParaRPr>
          </a:p>
          <a:p>
            <a:pPr indent="0" lvl="0" marL="0" rtl="0" algn="l">
              <a:lnSpc>
                <a:spcPct val="100000"/>
              </a:lnSpc>
              <a:spcBef>
                <a:spcPts val="1200"/>
              </a:spcBef>
              <a:spcAft>
                <a:spcPts val="0"/>
              </a:spcAft>
              <a:buNone/>
            </a:pPr>
            <a:r>
              <a:rPr lang="en-GB" sz="1400">
                <a:solidFill>
                  <a:srgbClr val="000000"/>
                </a:solidFill>
              </a:rPr>
              <a:t>{ "name": "Humidity", "unit": "Percent",   "lowValue":   0,  "highValue": 95,   "stepSize": 5  },</a:t>
            </a:r>
            <a:endParaRPr sz="1400">
              <a:solidFill>
                <a:srgbClr val="000000"/>
              </a:solidFill>
            </a:endParaRPr>
          </a:p>
          <a:p>
            <a:pPr indent="0" lvl="0" marL="0" rtl="0" algn="l">
              <a:lnSpc>
                <a:spcPct val="100000"/>
              </a:lnSpc>
              <a:spcBef>
                <a:spcPts val="1200"/>
              </a:spcBef>
              <a:spcAft>
                <a:spcPts val="0"/>
              </a:spcAft>
              <a:buNone/>
            </a:pPr>
            <a:r>
              <a:rPr lang="en-GB" sz="1400">
                <a:solidFill>
                  <a:srgbClr val="000000"/>
                </a:solidFill>
              </a:rPr>
              <a:t>{ "name": "Pressure", "unit": "MilliBars", "lowValue":   0,  "highValue": 1100, "stepSize": 10 },</a:t>
            </a:r>
            <a:endParaRPr sz="1400">
              <a:solidFill>
                <a:srgbClr val="000000"/>
              </a:solidFill>
            </a:endParaRPr>
          </a:p>
          <a:p>
            <a:pPr indent="0" lvl="0" marL="0" rtl="0" algn="l">
              <a:lnSpc>
                <a:spcPct val="100000"/>
              </a:lnSpc>
              <a:spcBef>
                <a:spcPts val="1200"/>
              </a:spcBef>
              <a:spcAft>
                <a:spcPts val="0"/>
              </a:spcAft>
              <a:buNone/>
            </a:pPr>
            <a:r>
              <a:rPr lang="en-GB" sz="1400">
                <a:solidFill>
                  <a:srgbClr val="000000"/>
                </a:solidFill>
              </a:rPr>
              <a:t>{ "name": "Altitude", "unit": "Meters",    "lowValue":   0,  "highValue": 50000,"stepSize": 50 }]</a:t>
            </a:r>
            <a:endParaRPr sz="1400">
              <a:solidFill>
                <a:srgbClr val="000000"/>
              </a:solidFill>
            </a:endParaRPr>
          </a:p>
          <a:p>
            <a:pPr indent="0" lvl="0" marL="0" rtl="0" algn="l">
              <a:lnSpc>
                <a:spcPct val="95000"/>
              </a:lnSpc>
              <a:spcBef>
                <a:spcPts val="1200"/>
              </a:spcBef>
              <a:spcAft>
                <a:spcPts val="0"/>
              </a:spcAft>
              <a:buSzPts val="770"/>
              <a:buNone/>
            </a:pPr>
            <a:r>
              <a:rPr lang="en-GB" sz="1400">
                <a:solidFill>
                  <a:srgbClr val="000000"/>
                </a:solidFill>
              </a:rPr>
              <a:t>This allows custom telemetry layouts without changing the underlying WSPR transmission format.</a:t>
            </a:r>
            <a:endParaRPr sz="1400">
              <a:solidFill>
                <a:srgbClr val="000000"/>
              </a:solidFill>
            </a:endParaRPr>
          </a:p>
          <a:p>
            <a:pPr indent="0" lvl="0" marL="0" rtl="0" algn="l">
              <a:lnSpc>
                <a:spcPct val="95000"/>
              </a:lnSpc>
              <a:spcBef>
                <a:spcPts val="1200"/>
              </a:spcBef>
              <a:spcAft>
                <a:spcPts val="1200"/>
              </a:spcAft>
              <a:buSzPts val="770"/>
              <a:buNone/>
            </a:pPr>
            <a:r>
              <a:t/>
            </a:r>
            <a:endParaRPr sz="1400"/>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p59"/>
          <p:cNvSpPr txBox="1"/>
          <p:nvPr>
            <p:ph type="title"/>
          </p:nvPr>
        </p:nvSpPr>
        <p:spPr>
          <a:xfrm>
            <a:off x="819150" y="59610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Sample ET0 decoding on Traquito</a:t>
            </a:r>
            <a:endParaRPr/>
          </a:p>
        </p:txBody>
      </p:sp>
      <p:sp>
        <p:nvSpPr>
          <p:cNvPr id="448" name="Google Shape;448;p59"/>
          <p:cNvSpPr txBox="1"/>
          <p:nvPr>
            <p:ph idx="1" type="body"/>
          </p:nvPr>
        </p:nvSpPr>
        <p:spPr>
          <a:xfrm>
            <a:off x="819150" y="1347750"/>
            <a:ext cx="7505700" cy="33591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GB"/>
              <a:t>{ "name": "Ambient",  "unit": "Celsius",   "lowValue": -80,  "highValue": 40,   "stepSize": 1  },</a:t>
            </a:r>
            <a:endParaRPr/>
          </a:p>
          <a:p>
            <a:pPr indent="0" lvl="0" marL="0" rtl="0" algn="l">
              <a:lnSpc>
                <a:spcPct val="100000"/>
              </a:lnSpc>
              <a:spcBef>
                <a:spcPts val="1200"/>
              </a:spcBef>
              <a:spcAft>
                <a:spcPts val="0"/>
              </a:spcAft>
              <a:buNone/>
            </a:pPr>
            <a:r>
              <a:rPr lang="en-GB"/>
              <a:t>{ "name": "Humidity", "unit": "Percent",   "lowValue":   0,  "highValue": 95,   "stepSize": 5  },</a:t>
            </a:r>
            <a:endParaRPr/>
          </a:p>
          <a:p>
            <a:pPr indent="0" lvl="0" marL="0" rtl="0" algn="l">
              <a:lnSpc>
                <a:spcPct val="100000"/>
              </a:lnSpc>
              <a:spcBef>
                <a:spcPts val="1200"/>
              </a:spcBef>
              <a:spcAft>
                <a:spcPts val="0"/>
              </a:spcAft>
              <a:buNone/>
            </a:pPr>
            <a:r>
              <a:rPr lang="en-GB"/>
              <a:t>{ "name": "Pressure", "unit": "MilliBars", "lowValue":   0,  "highValue": 1100, "stepSize": 10 },</a:t>
            </a:r>
            <a:endParaRPr/>
          </a:p>
          <a:p>
            <a:pPr indent="0" lvl="0" marL="0" rtl="0" algn="l">
              <a:lnSpc>
                <a:spcPct val="100000"/>
              </a:lnSpc>
              <a:spcBef>
                <a:spcPts val="1200"/>
              </a:spcBef>
              <a:spcAft>
                <a:spcPts val="0"/>
              </a:spcAft>
              <a:buNone/>
            </a:pPr>
            <a:r>
              <a:rPr lang="en-GB"/>
              <a:t>{ "name": "Altitude", "unit": "Meters",    "lowValue":   0,  "highValue": 50000,"stepSize": 50 }</a:t>
            </a:r>
            <a:endParaRPr/>
          </a:p>
          <a:p>
            <a:pPr indent="0" lvl="0" marL="0" rtl="0" algn="l">
              <a:spcBef>
                <a:spcPts val="1200"/>
              </a:spcBef>
              <a:spcAft>
                <a:spcPts val="1200"/>
              </a:spcAft>
              <a:buNone/>
            </a:pPr>
            <a:r>
              <a:t/>
            </a:r>
            <a:endParaRPr/>
          </a:p>
        </p:txBody>
      </p:sp>
      <p:pic>
        <p:nvPicPr>
          <p:cNvPr id="449" name="Google Shape;449;p59"/>
          <p:cNvPicPr preferRelativeResize="0"/>
          <p:nvPr/>
        </p:nvPicPr>
        <p:blipFill>
          <a:blip r:embed="rId3">
            <a:alphaModFix/>
          </a:blip>
          <a:stretch>
            <a:fillRect/>
          </a:stretch>
        </p:blipFill>
        <p:spPr>
          <a:xfrm>
            <a:off x="263950" y="2923550"/>
            <a:ext cx="8880049" cy="17833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60"/>
          <p:cNvSpPr txBox="1"/>
          <p:nvPr>
            <p:ph type="title"/>
          </p:nvPr>
        </p:nvSpPr>
        <p:spPr>
          <a:xfrm>
            <a:off x="819150" y="59610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Sample ET0 decoding on</a:t>
            </a:r>
            <a:r>
              <a:rPr lang="en-GB"/>
              <a:t> wsprtv.com</a:t>
            </a:r>
            <a:endParaRPr/>
          </a:p>
        </p:txBody>
      </p:sp>
      <p:sp>
        <p:nvSpPr>
          <p:cNvPr id="455" name="Google Shape;455;p60"/>
          <p:cNvSpPr txBox="1"/>
          <p:nvPr>
            <p:ph idx="1" type="body"/>
          </p:nvPr>
        </p:nvSpPr>
        <p:spPr>
          <a:xfrm>
            <a:off x="819150" y="1347750"/>
            <a:ext cx="7505700" cy="3359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u="sng">
                <a:solidFill>
                  <a:schemeClr val="hlink"/>
                </a:solidFill>
                <a:hlinkClick r:id="rId3"/>
              </a:rPr>
              <a:t>https://wsprtv.com/?cs=ZS1ERZ&amp;ch=43&amp;band=10m&amp;start_date=2025-12-07&amp;end_date=2025-12-19&amp;et_dec=et0:0,s:2_121:-80:1,20:0:5,111:0:10,1001:0:50&amp;et_labels=Ambient,Humidity,Pressure,Altitude&amp;et_units=C,Pcent,MBars,M</a:t>
            </a:r>
            <a:endParaRPr/>
          </a:p>
          <a:p>
            <a:pPr indent="0" lvl="0" marL="0" rtl="0" algn="l">
              <a:spcBef>
                <a:spcPts val="1200"/>
              </a:spcBef>
              <a:spcAft>
                <a:spcPts val="1200"/>
              </a:spcAft>
              <a:buNone/>
            </a:pPr>
            <a:r>
              <a:t/>
            </a:r>
            <a:endParaRPr/>
          </a:p>
        </p:txBody>
      </p:sp>
      <p:pic>
        <p:nvPicPr>
          <p:cNvPr id="456" name="Google Shape;456;p60"/>
          <p:cNvPicPr preferRelativeResize="0"/>
          <p:nvPr/>
        </p:nvPicPr>
        <p:blipFill>
          <a:blip r:embed="rId4">
            <a:alphaModFix/>
          </a:blip>
          <a:stretch>
            <a:fillRect/>
          </a:stretch>
        </p:blipFill>
        <p:spPr>
          <a:xfrm>
            <a:off x="216200" y="2326500"/>
            <a:ext cx="8711602" cy="2551124"/>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p61"/>
          <p:cNvSpPr txBox="1"/>
          <p:nvPr>
            <p:ph type="title"/>
          </p:nvPr>
        </p:nvSpPr>
        <p:spPr>
          <a:xfrm>
            <a:off x="819150" y="596100"/>
            <a:ext cx="7505700" cy="741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Generic ET or </a:t>
            </a:r>
            <a:r>
              <a:rPr lang="en-GB"/>
              <a:t>Custom</a:t>
            </a:r>
            <a:r>
              <a:rPr lang="en-GB"/>
              <a:t> Tel proposed by Andy</a:t>
            </a:r>
            <a:endParaRPr/>
          </a:p>
        </p:txBody>
      </p:sp>
      <p:sp>
        <p:nvSpPr>
          <p:cNvPr id="462" name="Google Shape;462;p61"/>
          <p:cNvSpPr txBox="1"/>
          <p:nvPr>
            <p:ph idx="1" type="body"/>
          </p:nvPr>
        </p:nvSpPr>
        <p:spPr>
          <a:xfrm>
            <a:off x="819150" y="1347750"/>
            <a:ext cx="7505700" cy="3359100"/>
          </a:xfrm>
          <a:prstGeom prst="rect">
            <a:avLst/>
          </a:prstGeom>
        </p:spPr>
        <p:txBody>
          <a:bodyPr anchorCtr="0" anchor="t" bIns="91425" lIns="91425" spcFirstLastPara="1" rIns="91425" wrap="square" tIns="91425">
            <a:normAutofit fontScale="40000"/>
          </a:bodyPr>
          <a:lstStyle/>
          <a:p>
            <a:pPr indent="0" lvl="0" marL="0" rtl="0" algn="l">
              <a:spcBef>
                <a:spcPts val="0"/>
              </a:spcBef>
              <a:spcAft>
                <a:spcPts val="0"/>
              </a:spcAft>
              <a:buNone/>
            </a:pPr>
            <a:r>
              <a:rPr lang="en-GB" sz="3650"/>
              <a:t>He proposed a simpler telemetry packet to use only </a:t>
            </a:r>
            <a:endParaRPr sz="3650"/>
          </a:p>
          <a:p>
            <a:pPr indent="-321310" lvl="0" marL="457200" rtl="0" algn="l">
              <a:spcBef>
                <a:spcPts val="1200"/>
              </a:spcBef>
              <a:spcAft>
                <a:spcPts val="0"/>
              </a:spcAft>
              <a:buSzPct val="100000"/>
              <a:buChar char="●"/>
            </a:pPr>
            <a:r>
              <a:rPr lang="en-GB" sz="3650"/>
              <a:t>HdrTelemetryType = 0 (ET) (1 bit) - always 0</a:t>
            </a:r>
            <a:endParaRPr sz="3650"/>
          </a:p>
          <a:p>
            <a:pPr indent="-321310" lvl="0" marL="457200" rtl="0" algn="l">
              <a:spcBef>
                <a:spcPts val="0"/>
              </a:spcBef>
              <a:spcAft>
                <a:spcPts val="0"/>
              </a:spcAft>
              <a:buSzPct val="100000"/>
              <a:buChar char="●"/>
            </a:pPr>
            <a:r>
              <a:rPr lang="en-GB" sz="3650"/>
              <a:t>HdrSlot = 0,1,2,3,4 # 5 values (2.3 bits)</a:t>
            </a:r>
            <a:endParaRPr sz="3650"/>
          </a:p>
          <a:p>
            <a:pPr indent="0" lvl="0" marL="0" rtl="0" algn="l">
              <a:spcBef>
                <a:spcPts val="1200"/>
              </a:spcBef>
              <a:spcAft>
                <a:spcPts val="0"/>
              </a:spcAft>
              <a:buNone/>
            </a:pPr>
            <a:r>
              <a:rPr lang="en-GB" sz="3650"/>
              <a:t>The Generic ET can store 38.5 - 3.3 =&gt; 35.2 bits</a:t>
            </a:r>
            <a:endParaRPr sz="3650"/>
          </a:p>
          <a:p>
            <a:pPr indent="0" lvl="0" marL="0" rtl="0" algn="l">
              <a:spcBef>
                <a:spcPts val="1200"/>
              </a:spcBef>
              <a:spcAft>
                <a:spcPts val="0"/>
              </a:spcAft>
              <a:buNone/>
            </a:pPr>
            <a:r>
              <a:rPr b="1" lang="en-GB" sz="3650"/>
              <a:t>NB</a:t>
            </a:r>
            <a:r>
              <a:rPr lang="en-GB" sz="3650"/>
              <a:t> although formally these 2 hdr items are logically the 1st 2 fields of the Generic ET telemetry packet with the telemetry data following, before TXing the packet, HdrSlot is swapped with the data bits in the </a:t>
            </a:r>
            <a:r>
              <a:rPr lang="en-GB" sz="3650"/>
              <a:t>corresponding</a:t>
            </a:r>
            <a:r>
              <a:rPr lang="en-GB" sz="3650"/>
              <a:t> ET position so that other non-Generic ET aware systems will decode the HdrTelemetryType and HdrSlot correctly.</a:t>
            </a:r>
            <a:endParaRPr sz="3650"/>
          </a:p>
          <a:p>
            <a:pPr indent="0" lvl="0" marL="0" rtl="0" algn="l">
              <a:spcBef>
                <a:spcPts val="1200"/>
              </a:spcBef>
              <a:spcAft>
                <a:spcPts val="0"/>
              </a:spcAft>
              <a:buNone/>
            </a:pPr>
            <a:r>
              <a:rPr lang="en-GB" sz="3650"/>
              <a:t>(</a:t>
            </a:r>
            <a:r>
              <a:rPr b="1" lang="en-GB" sz="3650"/>
              <a:t>Generic ET</a:t>
            </a:r>
            <a:r>
              <a:rPr lang="en-GB" sz="3650"/>
              <a:t> renamed to </a:t>
            </a:r>
            <a:r>
              <a:rPr b="1" lang="en-GB" sz="3650"/>
              <a:t>Custom Telemetry</a:t>
            </a:r>
            <a:r>
              <a:rPr lang="en-GB" sz="3650"/>
              <a:t> or </a:t>
            </a:r>
            <a:r>
              <a:rPr b="1" lang="en-GB" sz="3650"/>
              <a:t>CT</a:t>
            </a:r>
            <a:r>
              <a:rPr lang="en-GB" sz="3650"/>
              <a:t>)</a:t>
            </a:r>
            <a:endParaRPr sz="3650"/>
          </a:p>
          <a:p>
            <a:pPr indent="0" lvl="0" marL="0" rtl="0" algn="l">
              <a:spcBef>
                <a:spcPts val="1200"/>
              </a:spcBef>
              <a:spcAft>
                <a:spcPts val="120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17"/>
          <p:cNvSpPr txBox="1"/>
          <p:nvPr>
            <p:ph type="title"/>
          </p:nvPr>
        </p:nvSpPr>
        <p:spPr>
          <a:xfrm>
            <a:off x="615500" y="618525"/>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Payload Details</a:t>
            </a:r>
            <a:endParaRPr/>
          </a:p>
        </p:txBody>
      </p:sp>
      <p:sp>
        <p:nvSpPr>
          <p:cNvPr id="162" name="Google Shape;162;p17"/>
          <p:cNvSpPr txBox="1"/>
          <p:nvPr>
            <p:ph idx="1" type="body"/>
          </p:nvPr>
        </p:nvSpPr>
        <p:spPr>
          <a:xfrm>
            <a:off x="615500" y="1573125"/>
            <a:ext cx="3135900" cy="28656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lang="en-GB"/>
              <a:t>Typical payload is a </a:t>
            </a:r>
            <a:r>
              <a:rPr b="1" i="1" lang="en-GB"/>
              <a:t>WSPR beacon</a:t>
            </a:r>
            <a:r>
              <a:rPr lang="en-GB"/>
              <a:t> </a:t>
            </a:r>
            <a:r>
              <a:rPr lang="en-GB" sz="1100">
                <a:solidFill>
                  <a:srgbClr val="000000"/>
                </a:solidFill>
                <a:latin typeface="Arial"/>
                <a:ea typeface="Arial"/>
                <a:cs typeface="Arial"/>
                <a:sym typeface="Arial"/>
              </a:rPr>
              <a:t>transmitting in the 10m or 20m band at a power of </a:t>
            </a:r>
            <a:r>
              <a:rPr b="1" i="1" lang="en-GB" sz="1100">
                <a:solidFill>
                  <a:srgbClr val="000000"/>
                </a:solidFill>
                <a:latin typeface="Arial"/>
                <a:ea typeface="Arial"/>
                <a:cs typeface="Arial"/>
                <a:sym typeface="Arial"/>
              </a:rPr>
              <a:t>20mW</a:t>
            </a:r>
            <a:r>
              <a:rPr lang="en-GB" sz="1100">
                <a:solidFill>
                  <a:srgbClr val="000000"/>
                </a:solidFill>
                <a:latin typeface="Arial"/>
                <a:ea typeface="Arial"/>
                <a:cs typeface="Arial"/>
                <a:sym typeface="Arial"/>
              </a:rPr>
              <a:t>. </a:t>
            </a:r>
            <a:endParaRPr sz="1100">
              <a:solidFill>
                <a:srgbClr val="000000"/>
              </a:solidFill>
              <a:latin typeface="Arial"/>
              <a:ea typeface="Arial"/>
              <a:cs typeface="Arial"/>
              <a:sym typeface="Arial"/>
            </a:endParaRPr>
          </a:p>
          <a:p>
            <a:pPr indent="0" lvl="0" marL="0" rtl="0" algn="l">
              <a:spcBef>
                <a:spcPts val="1200"/>
              </a:spcBef>
              <a:spcAft>
                <a:spcPts val="0"/>
              </a:spcAft>
              <a:buNone/>
            </a:pPr>
            <a:r>
              <a:rPr lang="en-GB"/>
              <a:t>Additional telemetry, eg altitude and temperature is also TXed</a:t>
            </a:r>
            <a:endParaRPr sz="1100">
              <a:solidFill>
                <a:srgbClr val="000000"/>
              </a:solidFill>
              <a:latin typeface="Arial"/>
              <a:ea typeface="Arial"/>
              <a:cs typeface="Arial"/>
              <a:sym typeface="Arial"/>
            </a:endParaRPr>
          </a:p>
          <a:p>
            <a:pPr indent="0" lvl="0" marL="0" rtl="0" algn="l">
              <a:spcBef>
                <a:spcPts val="1200"/>
              </a:spcBef>
              <a:spcAft>
                <a:spcPts val="0"/>
              </a:spcAft>
              <a:buNone/>
            </a:pPr>
            <a:r>
              <a:rPr lang="en-GB" sz="1100">
                <a:solidFill>
                  <a:srgbClr val="000000"/>
                </a:solidFill>
                <a:latin typeface="Arial"/>
                <a:ea typeface="Arial"/>
                <a:cs typeface="Arial"/>
                <a:sym typeface="Arial"/>
              </a:rPr>
              <a:t>It is powered by 6 tiny solar panels each producing 0.5 volts at 400mA, with a total of 3 volts. However in full sunlight it can be over 4V. </a:t>
            </a:r>
            <a:endParaRPr sz="1100">
              <a:solidFill>
                <a:srgbClr val="000000"/>
              </a:solidFill>
              <a:latin typeface="Arial"/>
              <a:ea typeface="Arial"/>
              <a:cs typeface="Arial"/>
              <a:sym typeface="Arial"/>
            </a:endParaRPr>
          </a:p>
          <a:p>
            <a:pPr indent="0" lvl="0" marL="0" rtl="0" algn="l">
              <a:spcBef>
                <a:spcPts val="0"/>
              </a:spcBef>
              <a:spcAft>
                <a:spcPts val="0"/>
              </a:spcAft>
              <a:buNone/>
            </a:pPr>
            <a:r>
              <a:t/>
            </a:r>
            <a:endParaRPr sz="1100">
              <a:solidFill>
                <a:srgbClr val="000000"/>
              </a:solidFill>
              <a:latin typeface="Arial"/>
              <a:ea typeface="Arial"/>
              <a:cs typeface="Arial"/>
              <a:sym typeface="Arial"/>
            </a:endParaRPr>
          </a:p>
          <a:p>
            <a:pPr indent="0" lvl="0" marL="0" rtl="0" algn="l">
              <a:spcBef>
                <a:spcPts val="0"/>
              </a:spcBef>
              <a:spcAft>
                <a:spcPts val="0"/>
              </a:spcAft>
              <a:buNone/>
            </a:pPr>
            <a:r>
              <a:rPr lang="en-GB" sz="1100">
                <a:solidFill>
                  <a:srgbClr val="000000"/>
                </a:solidFill>
                <a:latin typeface="Arial"/>
                <a:ea typeface="Arial"/>
                <a:cs typeface="Arial"/>
                <a:sym typeface="Arial"/>
              </a:rPr>
              <a:t>This is the only means of power - </a:t>
            </a:r>
            <a:r>
              <a:rPr b="1" i="1" lang="en-GB" sz="1100">
                <a:solidFill>
                  <a:srgbClr val="000000"/>
                </a:solidFill>
                <a:latin typeface="Arial"/>
                <a:ea typeface="Arial"/>
                <a:cs typeface="Arial"/>
                <a:sym typeface="Arial"/>
              </a:rPr>
              <a:t>there is no battery on board</a:t>
            </a:r>
            <a:r>
              <a:rPr lang="en-GB" sz="1100">
                <a:solidFill>
                  <a:srgbClr val="000000"/>
                </a:solidFill>
                <a:latin typeface="Arial"/>
                <a:ea typeface="Arial"/>
                <a:cs typeface="Arial"/>
                <a:sym typeface="Arial"/>
              </a:rPr>
              <a:t> - hence the payload only transmits during daylight when the sun is shining. </a:t>
            </a:r>
            <a:endParaRPr sz="1100">
              <a:solidFill>
                <a:srgbClr val="000000"/>
              </a:solidFill>
              <a:latin typeface="Arial"/>
              <a:ea typeface="Arial"/>
              <a:cs typeface="Arial"/>
              <a:sym typeface="Arial"/>
            </a:endParaRPr>
          </a:p>
          <a:p>
            <a:pPr indent="0" lvl="0" marL="0" rtl="0" algn="l">
              <a:spcBef>
                <a:spcPts val="0"/>
              </a:spcBef>
              <a:spcAft>
                <a:spcPts val="0"/>
              </a:spcAft>
              <a:buNone/>
            </a:pPr>
            <a:r>
              <a:t/>
            </a:r>
            <a:endParaRPr sz="1100">
              <a:solidFill>
                <a:srgbClr val="000000"/>
              </a:solidFill>
              <a:latin typeface="Arial"/>
              <a:ea typeface="Arial"/>
              <a:cs typeface="Arial"/>
              <a:sym typeface="Arial"/>
            </a:endParaRPr>
          </a:p>
          <a:p>
            <a:pPr indent="0" lvl="0" marL="0" rtl="0" algn="l">
              <a:spcBef>
                <a:spcPts val="0"/>
              </a:spcBef>
              <a:spcAft>
                <a:spcPts val="0"/>
              </a:spcAft>
              <a:buNone/>
            </a:pPr>
            <a:r>
              <a:rPr lang="en-GB" sz="1100">
                <a:solidFill>
                  <a:srgbClr val="000000"/>
                </a:solidFill>
                <a:latin typeface="Arial"/>
                <a:ea typeface="Arial"/>
                <a:cs typeface="Arial"/>
                <a:sym typeface="Arial"/>
              </a:rPr>
              <a:t>Further, the angle of incidence of the sun on the solar panels needs to be &gt; 20 degrees in order </a:t>
            </a:r>
            <a:r>
              <a:rPr lang="en-GB" sz="1100">
                <a:solidFill>
                  <a:srgbClr val="000000"/>
                </a:solidFill>
                <a:latin typeface="Arial"/>
                <a:ea typeface="Arial"/>
                <a:cs typeface="Arial"/>
                <a:sym typeface="Arial"/>
              </a:rPr>
              <a:t>for sufficient</a:t>
            </a:r>
            <a:r>
              <a:rPr lang="en-GB" sz="1100">
                <a:solidFill>
                  <a:srgbClr val="000000"/>
                </a:solidFill>
                <a:latin typeface="Arial"/>
                <a:ea typeface="Arial"/>
                <a:cs typeface="Arial"/>
                <a:sym typeface="Arial"/>
              </a:rPr>
              <a:t> power.</a:t>
            </a:r>
            <a:endParaRPr sz="1100">
              <a:solidFill>
                <a:srgbClr val="000000"/>
              </a:solidFill>
              <a:latin typeface="Arial"/>
              <a:ea typeface="Arial"/>
              <a:cs typeface="Arial"/>
              <a:sym typeface="Arial"/>
            </a:endParaRPr>
          </a:p>
          <a:p>
            <a:pPr indent="0" lvl="0" marL="0" rtl="0" algn="l">
              <a:spcBef>
                <a:spcPts val="0"/>
              </a:spcBef>
              <a:spcAft>
                <a:spcPts val="1200"/>
              </a:spcAft>
              <a:buNone/>
            </a:pPr>
            <a:r>
              <a:t/>
            </a:r>
            <a:endParaRPr sz="1100">
              <a:solidFill>
                <a:srgbClr val="000000"/>
              </a:solidFill>
              <a:latin typeface="Arial"/>
              <a:ea typeface="Arial"/>
              <a:cs typeface="Arial"/>
              <a:sym typeface="Arial"/>
            </a:endParaRPr>
          </a:p>
        </p:txBody>
      </p:sp>
      <p:sp>
        <p:nvSpPr>
          <p:cNvPr id="163" name="Google Shape;163;p17"/>
          <p:cNvSpPr txBox="1"/>
          <p:nvPr>
            <p:ph idx="2" type="body"/>
          </p:nvPr>
        </p:nvSpPr>
        <p:spPr>
          <a:xfrm>
            <a:off x="4638675" y="1990725"/>
            <a:ext cx="3686100" cy="24480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64" name="Google Shape;164;p17"/>
          <p:cNvPicPr preferRelativeResize="0"/>
          <p:nvPr/>
        </p:nvPicPr>
        <p:blipFill>
          <a:blip r:embed="rId3">
            <a:alphaModFix/>
          </a:blip>
          <a:stretch>
            <a:fillRect/>
          </a:stretch>
        </p:blipFill>
        <p:spPr>
          <a:xfrm>
            <a:off x="3797475" y="845600"/>
            <a:ext cx="4971000" cy="3509475"/>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sp>
        <p:nvSpPr>
          <p:cNvPr id="467" name="Google Shape;467;p62"/>
          <p:cNvSpPr txBox="1"/>
          <p:nvPr>
            <p:ph type="title"/>
          </p:nvPr>
        </p:nvSpPr>
        <p:spPr>
          <a:xfrm>
            <a:off x="819150" y="59610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
        <p:nvSpPr>
          <p:cNvPr id="468" name="Google Shape;468;p62"/>
          <p:cNvSpPr txBox="1"/>
          <p:nvPr>
            <p:ph idx="1" type="body"/>
          </p:nvPr>
        </p:nvSpPr>
        <p:spPr>
          <a:xfrm>
            <a:off x="819150" y="1347750"/>
            <a:ext cx="3275400" cy="33591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GB"/>
              <a:t>This is example shows BME280 telemetry sent in slot 2 and historical data sent in slot 3.</a:t>
            </a:r>
            <a:endParaRPr/>
          </a:p>
        </p:txBody>
      </p:sp>
      <p:pic>
        <p:nvPicPr>
          <p:cNvPr id="469" name="Google Shape;469;p62"/>
          <p:cNvPicPr preferRelativeResize="0"/>
          <p:nvPr/>
        </p:nvPicPr>
        <p:blipFill>
          <a:blip r:embed="rId3">
            <a:alphaModFix/>
          </a:blip>
          <a:stretch>
            <a:fillRect/>
          </a:stretch>
        </p:blipFill>
        <p:spPr>
          <a:xfrm>
            <a:off x="4157357" y="0"/>
            <a:ext cx="4986636" cy="51435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sp>
        <p:nvSpPr>
          <p:cNvPr id="474" name="Google Shape;474;p63"/>
          <p:cNvSpPr txBox="1"/>
          <p:nvPr>
            <p:ph type="title"/>
          </p:nvPr>
        </p:nvSpPr>
        <p:spPr>
          <a:xfrm>
            <a:off x="819150" y="59610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Generic ET Example</a:t>
            </a:r>
            <a:endParaRPr/>
          </a:p>
        </p:txBody>
      </p:sp>
      <p:sp>
        <p:nvSpPr>
          <p:cNvPr id="475" name="Google Shape;475;p63"/>
          <p:cNvSpPr txBox="1"/>
          <p:nvPr>
            <p:ph idx="1" type="body"/>
          </p:nvPr>
        </p:nvSpPr>
        <p:spPr>
          <a:xfrm>
            <a:off x="819150" y="1347750"/>
            <a:ext cx="7505700" cy="3359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I have a flight, ZR6WT-12 (channel 463 in the 10m band) with 2 ET packets, 1 being a Generic ET packet:-</a:t>
            </a:r>
            <a:endParaRPr/>
          </a:p>
          <a:p>
            <a:pPr indent="0" lvl="0" marL="0" rtl="0" algn="l">
              <a:spcBef>
                <a:spcPts val="1200"/>
              </a:spcBef>
              <a:spcAft>
                <a:spcPts val="0"/>
              </a:spcAft>
              <a:buNone/>
            </a:pPr>
            <a:r>
              <a:rPr b="1" lang="en-GB" sz="1100">
                <a:solidFill>
                  <a:srgbClr val="000000"/>
                </a:solidFill>
                <a:latin typeface="Arial"/>
                <a:ea typeface="Arial"/>
                <a:cs typeface="Arial"/>
                <a:sym typeface="Arial"/>
              </a:rPr>
              <a:t>BME280 data in Slot2 (ET0) and Flight History in Slot3 (GenericET)</a:t>
            </a:r>
            <a:endParaRPr b="1" sz="1100">
              <a:solidFill>
                <a:srgbClr val="000000"/>
              </a:solidFill>
              <a:latin typeface="Arial"/>
              <a:ea typeface="Arial"/>
              <a:cs typeface="Arial"/>
              <a:sym typeface="Arial"/>
            </a:endParaRPr>
          </a:p>
          <a:p>
            <a:pPr indent="0" lvl="0" marL="0" rtl="0" algn="l">
              <a:spcBef>
                <a:spcPts val="0"/>
              </a:spcBef>
              <a:spcAft>
                <a:spcPts val="0"/>
              </a:spcAft>
              <a:buNone/>
            </a:pPr>
            <a:r>
              <a:rPr lang="en-GB" sz="1100" u="sng">
                <a:solidFill>
                  <a:srgbClr val="1155CC"/>
                </a:solidFill>
                <a:latin typeface="Arial"/>
                <a:ea typeface="Arial"/>
                <a:cs typeface="Arial"/>
                <a:sym typeface="Arial"/>
                <a:hlinkClick r:id="rId3">
                  <a:extLst>
                    <a:ext uri="{A12FA001-AC4F-418D-AE19-62706E023703}">
                      <ahyp:hlinkClr val="tx"/>
                    </a:ext>
                  </a:extLst>
                </a:hlinkClick>
              </a:rPr>
              <a:t>https://wsprtv.com?cs=ZR6WT&amp;ch=463&amp;band=10m&amp;start_date=2026-02-06&amp;end_date=2026-03-30&amp;et_dec=et0:0,s:2_121:-80:1,20:0:5,111:0:10,1001:0:50~et,s:3_20:-20:1,24:0:1,6:0:10,18:65:1,18:65:1,10:48:1,10:48:1,26:0:1000,14:0:10&amp;et_labels=Ambient,Humidity,Pressure,Altitude,Day,Hour,Minute,Grid1,Grid2,Grid3,Grid4,Altitude,Speed&amp;et_units=C,Pcent,MBars,M,Days,Hr,Mins,Chr,Chr,Num,Num,M,Knots</a:t>
            </a:r>
            <a:endParaRPr b="1" sz="1100">
              <a:solidFill>
                <a:srgbClr val="000000"/>
              </a:solidFill>
              <a:latin typeface="Arial"/>
              <a:ea typeface="Arial"/>
              <a:cs typeface="Arial"/>
              <a:sym typeface="Arial"/>
            </a:endParaRPr>
          </a:p>
          <a:p>
            <a:pPr indent="0" lvl="0" marL="0" rtl="0" algn="l">
              <a:spcBef>
                <a:spcPts val="0"/>
              </a:spcBef>
              <a:spcAft>
                <a:spcPts val="1200"/>
              </a:spcAft>
              <a:buNone/>
            </a:pPr>
            <a:r>
              <a:t/>
            </a:r>
            <a:endParaRPr/>
          </a:p>
        </p:txBody>
      </p:sp>
      <p:pic>
        <p:nvPicPr>
          <p:cNvPr id="476" name="Google Shape;476;p63"/>
          <p:cNvPicPr preferRelativeResize="0"/>
          <p:nvPr/>
        </p:nvPicPr>
        <p:blipFill>
          <a:blip r:embed="rId4">
            <a:alphaModFix/>
          </a:blip>
          <a:stretch>
            <a:fillRect/>
          </a:stretch>
        </p:blipFill>
        <p:spPr>
          <a:xfrm>
            <a:off x="-2" y="3040361"/>
            <a:ext cx="9144003" cy="1660914"/>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p64"/>
          <p:cNvSpPr txBox="1"/>
          <p:nvPr>
            <p:ph type="title"/>
          </p:nvPr>
        </p:nvSpPr>
        <p:spPr>
          <a:xfrm>
            <a:off x="819150" y="59610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
        <p:nvSpPr>
          <p:cNvPr id="482" name="Google Shape;482;p64"/>
          <p:cNvSpPr txBox="1"/>
          <p:nvPr>
            <p:ph idx="1" type="body"/>
          </p:nvPr>
        </p:nvSpPr>
        <p:spPr>
          <a:xfrm>
            <a:off x="819150" y="1347750"/>
            <a:ext cx="3401400" cy="3359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u="sng">
                <a:solidFill>
                  <a:schemeClr val="hlink"/>
                </a:solidFill>
                <a:hlinkClick r:id="rId3"/>
              </a:rPr>
              <a:t>wsprtv.com</a:t>
            </a:r>
            <a:r>
              <a:rPr lang="en-GB"/>
              <a:t> goes even further. One can alternatively send more than 1 type of telemetry in a particular slot. </a:t>
            </a:r>
            <a:endParaRPr/>
          </a:p>
          <a:p>
            <a:pPr indent="0" lvl="0" marL="0" rtl="0" algn="l">
              <a:spcBef>
                <a:spcPts val="1200"/>
              </a:spcBef>
              <a:spcAft>
                <a:spcPts val="0"/>
              </a:spcAft>
              <a:buNone/>
            </a:pPr>
            <a:r>
              <a:rPr lang="en-GB"/>
              <a:t>A filter can be specified to select the decoding to use.</a:t>
            </a:r>
            <a:endParaRPr/>
          </a:p>
          <a:p>
            <a:pPr indent="0" lvl="0" marL="0" rtl="0" algn="l">
              <a:spcBef>
                <a:spcPts val="1200"/>
              </a:spcBef>
              <a:spcAft>
                <a:spcPts val="0"/>
              </a:spcAft>
              <a:buNone/>
            </a:pPr>
            <a:r>
              <a:rPr lang="en-GB"/>
              <a:t>So in the example on the right both have a HdrType which is either 0 or 1 to indicate the type of telemetry.</a:t>
            </a:r>
            <a:endParaRPr/>
          </a:p>
          <a:p>
            <a:pPr indent="0" lvl="0" marL="0" rtl="0" algn="l">
              <a:spcBef>
                <a:spcPts val="1200"/>
              </a:spcBef>
              <a:spcAft>
                <a:spcPts val="0"/>
              </a:spcAft>
              <a:buNone/>
            </a:pPr>
            <a:r>
              <a:rPr lang="en-GB"/>
              <a:t>One slot type entry is BME280 telemetry</a:t>
            </a:r>
            <a:endParaRPr/>
          </a:p>
          <a:p>
            <a:pPr indent="0" lvl="0" marL="0" rtl="0" algn="l">
              <a:spcBef>
                <a:spcPts val="1200"/>
              </a:spcBef>
              <a:spcAft>
                <a:spcPts val="1200"/>
              </a:spcAft>
              <a:buNone/>
            </a:pPr>
            <a:r>
              <a:rPr lang="en-GB"/>
              <a:t>The alternate slot is historical data</a:t>
            </a:r>
            <a:endParaRPr/>
          </a:p>
        </p:txBody>
      </p:sp>
      <p:pic>
        <p:nvPicPr>
          <p:cNvPr id="483" name="Google Shape;483;p64"/>
          <p:cNvPicPr preferRelativeResize="0"/>
          <p:nvPr/>
        </p:nvPicPr>
        <p:blipFill>
          <a:blip r:embed="rId4">
            <a:alphaModFix/>
          </a:blip>
          <a:stretch>
            <a:fillRect/>
          </a:stretch>
        </p:blipFill>
        <p:spPr>
          <a:xfrm>
            <a:off x="4358297" y="0"/>
            <a:ext cx="4709057" cy="5143501"/>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p65"/>
          <p:cNvSpPr txBox="1"/>
          <p:nvPr>
            <p:ph type="title"/>
          </p:nvPr>
        </p:nvSpPr>
        <p:spPr>
          <a:xfrm>
            <a:off x="819150" y="59610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Predicting a Flight Path</a:t>
            </a:r>
            <a:endParaRPr/>
          </a:p>
        </p:txBody>
      </p:sp>
      <p:sp>
        <p:nvSpPr>
          <p:cNvPr id="489" name="Google Shape;489;p65"/>
          <p:cNvSpPr txBox="1"/>
          <p:nvPr>
            <p:ph idx="1" type="body"/>
          </p:nvPr>
        </p:nvSpPr>
        <p:spPr>
          <a:xfrm>
            <a:off x="819150" y="1347750"/>
            <a:ext cx="7505700" cy="3359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There is a very </a:t>
            </a:r>
            <a:r>
              <a:rPr lang="en-GB"/>
              <a:t>useful</a:t>
            </a:r>
            <a:r>
              <a:rPr lang="en-GB"/>
              <a:t> website that shows current and predicted wind at the various altitudes:</a:t>
            </a:r>
            <a:endParaRPr/>
          </a:p>
          <a:p>
            <a:pPr indent="0" lvl="0" marL="0" rtl="0" algn="l">
              <a:spcBef>
                <a:spcPts val="1200"/>
              </a:spcBef>
              <a:spcAft>
                <a:spcPts val="0"/>
              </a:spcAft>
              <a:buNone/>
            </a:pPr>
            <a:r>
              <a:rPr lang="en-GB" u="sng">
                <a:solidFill>
                  <a:schemeClr val="hlink"/>
                </a:solidFill>
                <a:hlinkClick r:id="rId3"/>
              </a:rPr>
              <a:t>https://www.ventusky.com/</a:t>
            </a:r>
            <a:endParaRPr/>
          </a:p>
          <a:p>
            <a:pPr indent="0" lvl="0" marL="0" rtl="0" algn="l">
              <a:spcBef>
                <a:spcPts val="1200"/>
              </a:spcBef>
              <a:spcAft>
                <a:spcPts val="0"/>
              </a:spcAft>
              <a:buNone/>
            </a:pPr>
            <a:r>
              <a:rPr lang="en-GB"/>
              <a:t>You will see on the next screen, a screenshot of current winds over Australia</a:t>
            </a:r>
            <a:endParaRPr/>
          </a:p>
          <a:p>
            <a:pPr indent="0" lvl="0" marL="0" rtl="0" algn="l">
              <a:spcBef>
                <a:spcPts val="1200"/>
              </a:spcBef>
              <a:spcAft>
                <a:spcPts val="0"/>
              </a:spcAft>
              <a:buNone/>
            </a:pPr>
            <a:r>
              <a:rPr lang="en-GB" u="sng">
                <a:solidFill>
                  <a:schemeClr val="hlink"/>
                </a:solidFill>
                <a:hlinkClick r:id="rId4"/>
              </a:rPr>
              <a:t>https://www.ventusky.com/?p=-7;149;2&amp;l=wind-200hpa</a:t>
            </a:r>
            <a:endParaRPr/>
          </a:p>
          <a:p>
            <a:pPr indent="0" lvl="0" marL="0" rtl="0" algn="l">
              <a:spcBef>
                <a:spcPts val="1200"/>
              </a:spcBef>
              <a:spcAft>
                <a:spcPts val="1200"/>
              </a:spcAft>
              <a:buNone/>
            </a:pPr>
            <a:r>
              <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pic>
        <p:nvPicPr>
          <p:cNvPr id="494" name="Google Shape;494;p66"/>
          <p:cNvPicPr preferRelativeResize="0"/>
          <p:nvPr/>
        </p:nvPicPr>
        <p:blipFill>
          <a:blip r:embed="rId3">
            <a:alphaModFix/>
          </a:blip>
          <a:stretch>
            <a:fillRect/>
          </a:stretch>
        </p:blipFill>
        <p:spPr>
          <a:xfrm>
            <a:off x="359525" y="0"/>
            <a:ext cx="8424950" cy="499110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67"/>
          <p:cNvSpPr txBox="1"/>
          <p:nvPr>
            <p:ph type="title"/>
          </p:nvPr>
        </p:nvSpPr>
        <p:spPr>
          <a:xfrm>
            <a:off x="819150" y="342625"/>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u="sng">
                <a:solidFill>
                  <a:schemeClr val="hlink"/>
                </a:solidFill>
                <a:hlinkClick r:id="rId3"/>
              </a:rPr>
              <a:t>Wsprtv.com</a:t>
            </a:r>
            <a:r>
              <a:rPr lang="en-GB"/>
              <a:t> has Prediction Builtin</a:t>
            </a:r>
            <a:endParaRPr/>
          </a:p>
        </p:txBody>
      </p:sp>
      <p:sp>
        <p:nvSpPr>
          <p:cNvPr id="500" name="Google Shape;500;p67"/>
          <p:cNvSpPr txBox="1"/>
          <p:nvPr>
            <p:ph idx="1" type="body"/>
          </p:nvPr>
        </p:nvSpPr>
        <p:spPr>
          <a:xfrm>
            <a:off x="819150" y="1347750"/>
            <a:ext cx="7505700" cy="33591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501" name="Google Shape;501;p67"/>
          <p:cNvPicPr preferRelativeResize="0"/>
          <p:nvPr/>
        </p:nvPicPr>
        <p:blipFill>
          <a:blip r:embed="rId4">
            <a:alphaModFix/>
          </a:blip>
          <a:stretch>
            <a:fillRect/>
          </a:stretch>
        </p:blipFill>
        <p:spPr>
          <a:xfrm>
            <a:off x="1130995" y="1604970"/>
            <a:ext cx="2220850" cy="2720975"/>
          </a:xfrm>
          <a:prstGeom prst="rect">
            <a:avLst/>
          </a:prstGeom>
          <a:noFill/>
          <a:ln>
            <a:noFill/>
          </a:ln>
        </p:spPr>
      </p:pic>
      <p:pic>
        <p:nvPicPr>
          <p:cNvPr id="502" name="Google Shape;502;p67"/>
          <p:cNvPicPr preferRelativeResize="0"/>
          <p:nvPr/>
        </p:nvPicPr>
        <p:blipFill>
          <a:blip r:embed="rId5">
            <a:alphaModFix/>
          </a:blip>
          <a:stretch>
            <a:fillRect/>
          </a:stretch>
        </p:blipFill>
        <p:spPr>
          <a:xfrm>
            <a:off x="4041775" y="1125125"/>
            <a:ext cx="4394675" cy="395480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68"/>
          <p:cNvSpPr txBox="1"/>
          <p:nvPr>
            <p:ph type="title"/>
          </p:nvPr>
        </p:nvSpPr>
        <p:spPr>
          <a:xfrm>
            <a:off x="819150" y="596100"/>
            <a:ext cx="7505700" cy="741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Science in Progress</a:t>
            </a:r>
            <a:endParaRPr/>
          </a:p>
          <a:p>
            <a:pPr indent="0" lvl="0" marL="0" rtl="0" algn="l">
              <a:spcBef>
                <a:spcPts val="0"/>
              </a:spcBef>
              <a:spcAft>
                <a:spcPts val="0"/>
              </a:spcAft>
              <a:buNone/>
            </a:pPr>
            <a:r>
              <a:t/>
            </a:r>
            <a:endParaRPr/>
          </a:p>
        </p:txBody>
      </p:sp>
      <p:sp>
        <p:nvSpPr>
          <p:cNvPr id="508" name="Google Shape;508;p68"/>
          <p:cNvSpPr txBox="1"/>
          <p:nvPr>
            <p:ph idx="1" type="body"/>
          </p:nvPr>
        </p:nvSpPr>
        <p:spPr>
          <a:xfrm>
            <a:off x="819150" y="1347750"/>
            <a:ext cx="7505700" cy="3359100"/>
          </a:xfrm>
          <a:prstGeom prst="rect">
            <a:avLst/>
          </a:prstGeom>
        </p:spPr>
        <p:txBody>
          <a:bodyPr anchorCtr="0" anchor="t" bIns="91425" lIns="91425" spcFirstLastPara="1" rIns="91425" wrap="square" tIns="91425">
            <a:normAutofit lnSpcReduction="10000"/>
          </a:bodyPr>
          <a:lstStyle/>
          <a:p>
            <a:pPr indent="0" lvl="0" marL="0" rtl="0" algn="l">
              <a:spcBef>
                <a:spcPts val="1200"/>
              </a:spcBef>
              <a:spcAft>
                <a:spcPts val="0"/>
              </a:spcAft>
              <a:buNone/>
            </a:pPr>
            <a:r>
              <a:rPr lang="en-GB" sz="1100">
                <a:solidFill>
                  <a:srgbClr val="000000"/>
                </a:solidFill>
                <a:latin typeface="Arial"/>
                <a:ea typeface="Arial"/>
                <a:cs typeface="Arial"/>
                <a:sym typeface="Arial"/>
              </a:rPr>
              <a:t>What makes pico balloon science remarkable is the </a:t>
            </a:r>
            <a:r>
              <a:rPr b="1" lang="en-GB" sz="1100">
                <a:solidFill>
                  <a:srgbClr val="000000"/>
                </a:solidFill>
                <a:latin typeface="Arial"/>
                <a:ea typeface="Arial"/>
                <a:cs typeface="Arial"/>
                <a:sym typeface="Arial"/>
              </a:rPr>
              <a:t>cost-to-science ratio</a:t>
            </a:r>
            <a:r>
              <a:rPr lang="en-GB" sz="1100">
                <a:solidFill>
                  <a:srgbClr val="000000"/>
                </a:solidFill>
                <a:latin typeface="Arial"/>
                <a:ea typeface="Arial"/>
                <a:cs typeface="Arial"/>
                <a:sym typeface="Arial"/>
              </a:rPr>
              <a:t>. For a few hundreds of rands in parts and a ham radio licence, a hobbyist can generate months of genuine atmospheric data from the stratosphere - data that is publicly archived and can be used by researchers. The community is essentially building a distributed, citizen-operated global sensor network, filling in gaps that government weather agencies simply cannot afford to cover.</a:t>
            </a:r>
            <a:endParaRPr sz="1100">
              <a:solidFill>
                <a:srgbClr val="000000"/>
              </a:solidFill>
              <a:latin typeface="Arial"/>
              <a:ea typeface="Arial"/>
              <a:cs typeface="Arial"/>
              <a:sym typeface="Arial"/>
            </a:endParaRPr>
          </a:p>
          <a:p>
            <a:pPr indent="0" lvl="0" marL="0" rtl="0" algn="l">
              <a:spcBef>
                <a:spcPts val="1200"/>
              </a:spcBef>
              <a:spcAft>
                <a:spcPts val="0"/>
              </a:spcAft>
              <a:buNone/>
            </a:pPr>
            <a:r>
              <a:rPr b="1" lang="en-GB" sz="1100">
                <a:solidFill>
                  <a:srgbClr val="000000"/>
                </a:solidFill>
                <a:latin typeface="Arial"/>
                <a:ea typeface="Arial"/>
                <a:cs typeface="Arial"/>
                <a:sym typeface="Arial"/>
              </a:rPr>
              <a:t>Atmospheric Wind Data</a:t>
            </a:r>
            <a:endParaRPr b="1" sz="1100">
              <a:solidFill>
                <a:srgbClr val="000000"/>
              </a:solidFill>
              <a:latin typeface="Arial"/>
              <a:ea typeface="Arial"/>
              <a:cs typeface="Arial"/>
              <a:sym typeface="Arial"/>
            </a:endParaRPr>
          </a:p>
          <a:p>
            <a:pPr indent="0" lvl="0" marL="0" rtl="0" algn="l">
              <a:spcBef>
                <a:spcPts val="1200"/>
              </a:spcBef>
              <a:spcAft>
                <a:spcPts val="0"/>
              </a:spcAft>
              <a:buNone/>
            </a:pPr>
            <a:r>
              <a:rPr lang="en-GB" sz="1100">
                <a:solidFill>
                  <a:srgbClr val="000000"/>
                </a:solidFill>
                <a:latin typeface="Arial"/>
                <a:ea typeface="Arial"/>
                <a:cs typeface="Arial"/>
                <a:sym typeface="Arial"/>
              </a:rPr>
              <a:t>All pico balloon flights in the Pico Balloon Archive come standard with GPS location and altitude, UTC timestamps, wind speed, wind direction, and associated error measurements. This creates a continuous, global picture of upper-troposphere and lower-stratosphere wind patterns that is difficult and expensive to gather any other way.</a:t>
            </a:r>
            <a:endParaRPr sz="1100">
              <a:solidFill>
                <a:srgbClr val="000000"/>
              </a:solidFill>
              <a:latin typeface="Arial"/>
              <a:ea typeface="Arial"/>
              <a:cs typeface="Arial"/>
              <a:sym typeface="Arial"/>
            </a:endParaRPr>
          </a:p>
          <a:p>
            <a:pPr indent="0" lvl="0" marL="0" rtl="0" algn="l">
              <a:spcBef>
                <a:spcPts val="1200"/>
              </a:spcBef>
              <a:spcAft>
                <a:spcPts val="0"/>
              </a:spcAft>
              <a:buNone/>
            </a:pPr>
            <a:r>
              <a:rPr b="1" lang="en-GB" sz="1100">
                <a:solidFill>
                  <a:srgbClr val="000000"/>
                </a:solidFill>
                <a:latin typeface="Arial"/>
                <a:ea typeface="Arial"/>
                <a:cs typeface="Arial"/>
                <a:sym typeface="Arial"/>
              </a:rPr>
              <a:t>Jet Stream &amp; Weather Pattern Mapping</a:t>
            </a:r>
            <a:endParaRPr b="1" sz="1100">
              <a:solidFill>
                <a:srgbClr val="000000"/>
              </a:solidFill>
              <a:latin typeface="Arial"/>
              <a:ea typeface="Arial"/>
              <a:cs typeface="Arial"/>
              <a:sym typeface="Arial"/>
            </a:endParaRPr>
          </a:p>
          <a:p>
            <a:pPr indent="0" lvl="0" marL="0" rtl="0" algn="l">
              <a:spcBef>
                <a:spcPts val="1200"/>
              </a:spcBef>
              <a:spcAft>
                <a:spcPts val="1200"/>
              </a:spcAft>
              <a:buNone/>
            </a:pPr>
            <a:r>
              <a:rPr b="1" lang="en-GB" sz="1100">
                <a:solidFill>
                  <a:srgbClr val="000000"/>
                </a:solidFill>
                <a:latin typeface="Arial"/>
                <a:ea typeface="Arial"/>
                <a:cs typeface="Arial"/>
                <a:sym typeface="Arial"/>
              </a:rPr>
              <a:t>NOAA</a:t>
            </a:r>
            <a:r>
              <a:rPr lang="en-GB" sz="1100">
                <a:solidFill>
                  <a:srgbClr val="000000"/>
                </a:solidFill>
                <a:latin typeface="Arial"/>
                <a:ea typeface="Arial"/>
                <a:cs typeface="Arial"/>
                <a:sym typeface="Arial"/>
              </a:rPr>
              <a:t>(National Oceanic and Atmospheric Administration)'s </a:t>
            </a:r>
            <a:r>
              <a:rPr b="1" lang="en-GB" sz="1100">
                <a:solidFill>
                  <a:srgbClr val="000000"/>
                </a:solidFill>
                <a:latin typeface="Arial"/>
                <a:ea typeface="Arial"/>
                <a:cs typeface="Arial"/>
                <a:sym typeface="Arial"/>
              </a:rPr>
              <a:t>HYSPLIT</a:t>
            </a:r>
            <a:r>
              <a:rPr lang="en-GB" sz="1100">
                <a:solidFill>
                  <a:srgbClr val="000000"/>
                </a:solidFill>
                <a:latin typeface="Arial"/>
                <a:ea typeface="Arial"/>
                <a:cs typeface="Arial"/>
                <a:sym typeface="Arial"/>
              </a:rPr>
              <a:t>(Hybrid Single-Particle Lagrangian Integrated Trajectory), model is routinely used by balloon teams to project flight paths, and the actual observed flight data in turn validates or challenges those models. Real-world balloon tracks over remote oceans and polar regions are particularly valuable, since weather balloons (radiosondes) launched by meteorological services don't cover those areas consistently.</a:t>
            </a:r>
            <a:endParaRPr sz="1100">
              <a:solidFill>
                <a:srgbClr val="000000"/>
              </a:solidFill>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p69"/>
          <p:cNvSpPr txBox="1"/>
          <p:nvPr>
            <p:ph type="title"/>
          </p:nvPr>
        </p:nvSpPr>
        <p:spPr>
          <a:xfrm>
            <a:off x="819150" y="416600"/>
            <a:ext cx="7505700" cy="741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Science in Progress…..</a:t>
            </a:r>
            <a:endParaRPr/>
          </a:p>
          <a:p>
            <a:pPr indent="0" lvl="0" marL="0" rtl="0" algn="l">
              <a:spcBef>
                <a:spcPts val="0"/>
              </a:spcBef>
              <a:spcAft>
                <a:spcPts val="0"/>
              </a:spcAft>
              <a:buNone/>
            </a:pPr>
            <a:r>
              <a:t/>
            </a:r>
            <a:endParaRPr/>
          </a:p>
        </p:txBody>
      </p:sp>
      <p:sp>
        <p:nvSpPr>
          <p:cNvPr id="514" name="Google Shape;514;p69"/>
          <p:cNvSpPr txBox="1"/>
          <p:nvPr>
            <p:ph idx="1" type="body"/>
          </p:nvPr>
        </p:nvSpPr>
        <p:spPr>
          <a:xfrm>
            <a:off x="819150" y="1158500"/>
            <a:ext cx="7505700" cy="3758100"/>
          </a:xfrm>
          <a:prstGeom prst="rect">
            <a:avLst/>
          </a:prstGeom>
        </p:spPr>
        <p:txBody>
          <a:bodyPr anchorCtr="0" anchor="t" bIns="91425" lIns="91425" spcFirstLastPara="1" rIns="91425" wrap="square" tIns="91425">
            <a:noAutofit/>
          </a:bodyPr>
          <a:lstStyle/>
          <a:p>
            <a:pPr indent="0" lvl="0" marL="0" rtl="0" algn="l">
              <a:lnSpc>
                <a:spcPct val="100000"/>
              </a:lnSpc>
              <a:spcBef>
                <a:spcPts val="1200"/>
              </a:spcBef>
              <a:spcAft>
                <a:spcPts val="0"/>
              </a:spcAft>
              <a:buNone/>
            </a:pPr>
            <a:r>
              <a:rPr b="1" lang="en-GB" sz="1000">
                <a:solidFill>
                  <a:srgbClr val="000000"/>
                </a:solidFill>
                <a:latin typeface="Arial"/>
                <a:ea typeface="Arial"/>
                <a:cs typeface="Arial"/>
                <a:sym typeface="Arial"/>
              </a:rPr>
              <a:t>Radio Propagation Science</a:t>
            </a:r>
            <a:endParaRPr b="1" sz="1000">
              <a:solidFill>
                <a:srgbClr val="000000"/>
              </a:solidFill>
              <a:latin typeface="Arial"/>
              <a:ea typeface="Arial"/>
              <a:cs typeface="Arial"/>
              <a:sym typeface="Arial"/>
            </a:endParaRPr>
          </a:p>
          <a:p>
            <a:pPr indent="0" lvl="0" marL="0" rtl="0" algn="l">
              <a:lnSpc>
                <a:spcPct val="100000"/>
              </a:lnSpc>
              <a:spcBef>
                <a:spcPts val="1200"/>
              </a:spcBef>
              <a:spcAft>
                <a:spcPts val="0"/>
              </a:spcAft>
              <a:buNone/>
            </a:pPr>
            <a:r>
              <a:rPr lang="en-GB" sz="1000">
                <a:solidFill>
                  <a:srgbClr val="000000"/>
                </a:solidFill>
                <a:latin typeface="Arial"/>
                <a:ea typeface="Arial"/>
                <a:cs typeface="Arial"/>
                <a:sym typeface="Arial"/>
              </a:rPr>
              <a:t>Every WSPR transmission is itself a data point for ionospheric science. The network of ham radio receivers picking up these signals from thousands of kilometres away feeds into our understanding of how radio waves travel through the atmosphere - data useful for telecommunications, space weather research, and HF radio planning.</a:t>
            </a:r>
            <a:endParaRPr sz="1000">
              <a:solidFill>
                <a:srgbClr val="000000"/>
              </a:solidFill>
              <a:latin typeface="Arial"/>
              <a:ea typeface="Arial"/>
              <a:cs typeface="Arial"/>
              <a:sym typeface="Arial"/>
            </a:endParaRPr>
          </a:p>
          <a:p>
            <a:pPr indent="0" lvl="0" marL="0" rtl="0" algn="l">
              <a:lnSpc>
                <a:spcPct val="100000"/>
              </a:lnSpc>
              <a:spcBef>
                <a:spcPts val="1200"/>
              </a:spcBef>
              <a:spcAft>
                <a:spcPts val="0"/>
              </a:spcAft>
              <a:buNone/>
            </a:pPr>
            <a:r>
              <a:rPr b="1" lang="en-GB" sz="1000">
                <a:solidFill>
                  <a:srgbClr val="000000"/>
                </a:solidFill>
                <a:latin typeface="Arial"/>
                <a:ea typeface="Arial"/>
                <a:cs typeface="Arial"/>
                <a:sym typeface="Arial"/>
              </a:rPr>
              <a:t>Polar and High-Latitude Observations</a:t>
            </a:r>
            <a:endParaRPr b="1" sz="1000">
              <a:solidFill>
                <a:srgbClr val="000000"/>
              </a:solidFill>
              <a:latin typeface="Arial"/>
              <a:ea typeface="Arial"/>
              <a:cs typeface="Arial"/>
              <a:sym typeface="Arial"/>
            </a:endParaRPr>
          </a:p>
          <a:p>
            <a:pPr indent="0" lvl="0" marL="0" rtl="0" algn="l">
              <a:spcBef>
                <a:spcPts val="1200"/>
              </a:spcBef>
              <a:spcAft>
                <a:spcPts val="0"/>
              </a:spcAft>
              <a:buNone/>
            </a:pPr>
            <a:r>
              <a:rPr lang="en-GB" sz="1100">
                <a:solidFill>
                  <a:srgbClr val="000000"/>
                </a:solidFill>
                <a:latin typeface="Arial"/>
                <a:ea typeface="Arial"/>
                <a:cs typeface="Arial"/>
                <a:sym typeface="Arial"/>
              </a:rPr>
              <a:t>Some pico balloons venture into the polar regions and, during the June solstice, can remain in continuous sunlight while reaching extreme latitudes deep inside the Arctic. These flights traverse some of the most data-sparse regions on Earth; their primary contribution is tracking long-duration stratospheric air movement, with additional temperature, humidity, and pressure data depending on onboard sensors.</a:t>
            </a:r>
            <a:endParaRPr sz="1100">
              <a:solidFill>
                <a:srgbClr val="000000"/>
              </a:solidFill>
              <a:latin typeface="Arial"/>
              <a:ea typeface="Arial"/>
              <a:cs typeface="Arial"/>
              <a:sym typeface="Arial"/>
            </a:endParaRPr>
          </a:p>
          <a:p>
            <a:pPr indent="0" lvl="0" marL="0" rtl="0" algn="l">
              <a:lnSpc>
                <a:spcPct val="100000"/>
              </a:lnSpc>
              <a:spcBef>
                <a:spcPts val="1800"/>
              </a:spcBef>
              <a:spcAft>
                <a:spcPts val="0"/>
              </a:spcAft>
              <a:buNone/>
            </a:pPr>
            <a:r>
              <a:rPr b="1" lang="en-GB" sz="1000">
                <a:solidFill>
                  <a:srgbClr val="000000"/>
                </a:solidFill>
                <a:latin typeface="Arial"/>
                <a:ea typeface="Arial"/>
                <a:cs typeface="Arial"/>
                <a:sym typeface="Arial"/>
              </a:rPr>
              <a:t>Long-Duration Platform Experiments</a:t>
            </a:r>
            <a:endParaRPr b="1" sz="1000">
              <a:solidFill>
                <a:srgbClr val="000000"/>
              </a:solidFill>
              <a:latin typeface="Arial"/>
              <a:ea typeface="Arial"/>
              <a:cs typeface="Arial"/>
              <a:sym typeface="Arial"/>
            </a:endParaRPr>
          </a:p>
          <a:p>
            <a:pPr indent="0" lvl="0" marL="0" rtl="0" algn="l">
              <a:lnSpc>
                <a:spcPct val="100000"/>
              </a:lnSpc>
              <a:spcBef>
                <a:spcPts val="1200"/>
              </a:spcBef>
              <a:spcAft>
                <a:spcPts val="0"/>
              </a:spcAft>
              <a:buNone/>
            </a:pPr>
            <a:r>
              <a:rPr lang="en-GB" sz="1000">
                <a:solidFill>
                  <a:srgbClr val="000000"/>
                </a:solidFill>
                <a:latin typeface="Arial"/>
                <a:ea typeface="Arial"/>
                <a:cs typeface="Arial"/>
                <a:sym typeface="Arial"/>
              </a:rPr>
              <a:t>Flights lasting many months allow study of:</a:t>
            </a:r>
            <a:endParaRPr sz="1000">
              <a:solidFill>
                <a:srgbClr val="000000"/>
              </a:solidFill>
              <a:latin typeface="Arial"/>
              <a:ea typeface="Arial"/>
              <a:cs typeface="Arial"/>
              <a:sym typeface="Arial"/>
            </a:endParaRPr>
          </a:p>
          <a:p>
            <a:pPr indent="-292100" lvl="0" marL="457200" rtl="0" algn="l">
              <a:lnSpc>
                <a:spcPct val="100000"/>
              </a:lnSpc>
              <a:spcBef>
                <a:spcPts val="1200"/>
              </a:spcBef>
              <a:spcAft>
                <a:spcPts val="0"/>
              </a:spcAft>
              <a:buClr>
                <a:srgbClr val="000000"/>
              </a:buClr>
              <a:buSzPts val="1000"/>
              <a:buFont typeface="Arial"/>
              <a:buChar char="●"/>
            </a:pPr>
            <a:r>
              <a:rPr b="1" lang="en-GB" sz="1000">
                <a:solidFill>
                  <a:srgbClr val="000000"/>
                </a:solidFill>
                <a:latin typeface="Arial"/>
                <a:ea typeface="Arial"/>
                <a:cs typeface="Arial"/>
                <a:sym typeface="Arial"/>
              </a:rPr>
              <a:t>electronics reliability in extreme cold</a:t>
            </a:r>
            <a:endParaRPr b="1" sz="1000">
              <a:solidFill>
                <a:srgbClr val="000000"/>
              </a:solidFill>
              <a:latin typeface="Arial"/>
              <a:ea typeface="Arial"/>
              <a:cs typeface="Arial"/>
              <a:sym typeface="Arial"/>
            </a:endParaRPr>
          </a:p>
          <a:p>
            <a:pPr indent="-292100" lvl="0" marL="457200" rtl="0" algn="l">
              <a:lnSpc>
                <a:spcPct val="100000"/>
              </a:lnSpc>
              <a:spcBef>
                <a:spcPts val="0"/>
              </a:spcBef>
              <a:spcAft>
                <a:spcPts val="0"/>
              </a:spcAft>
              <a:buClr>
                <a:srgbClr val="000000"/>
              </a:buClr>
              <a:buSzPts val="1000"/>
              <a:buFont typeface="Arial"/>
              <a:buChar char="●"/>
            </a:pPr>
            <a:r>
              <a:rPr lang="en-GB" sz="1000">
                <a:solidFill>
                  <a:srgbClr val="000000"/>
                </a:solidFill>
                <a:latin typeface="Arial"/>
                <a:ea typeface="Arial"/>
                <a:cs typeface="Arial"/>
                <a:sym typeface="Arial"/>
              </a:rPr>
              <a:t>battery</a:t>
            </a:r>
            <a:r>
              <a:rPr lang="en-GB" sz="1000">
                <a:solidFill>
                  <a:srgbClr val="000000"/>
                </a:solidFill>
                <a:latin typeface="Arial"/>
                <a:ea typeface="Arial"/>
                <a:cs typeface="Arial"/>
                <a:sym typeface="Arial"/>
              </a:rPr>
              <a:t> (when used)</a:t>
            </a:r>
            <a:r>
              <a:rPr lang="en-GB" sz="1000">
                <a:solidFill>
                  <a:srgbClr val="000000"/>
                </a:solidFill>
                <a:latin typeface="Arial"/>
                <a:ea typeface="Arial"/>
                <a:cs typeface="Arial"/>
                <a:sym typeface="Arial"/>
              </a:rPr>
              <a:t> degradation in stratospheric conditions</a:t>
            </a:r>
            <a:endParaRPr sz="1000">
              <a:solidFill>
                <a:srgbClr val="000000"/>
              </a:solidFill>
              <a:latin typeface="Arial"/>
              <a:ea typeface="Arial"/>
              <a:cs typeface="Arial"/>
              <a:sym typeface="Arial"/>
            </a:endParaRPr>
          </a:p>
          <a:p>
            <a:pPr indent="-292100" lvl="0" marL="457200" rtl="0" algn="l">
              <a:lnSpc>
                <a:spcPct val="100000"/>
              </a:lnSpc>
              <a:spcBef>
                <a:spcPts val="0"/>
              </a:spcBef>
              <a:spcAft>
                <a:spcPts val="0"/>
              </a:spcAft>
              <a:buClr>
                <a:srgbClr val="000000"/>
              </a:buClr>
              <a:buSzPts val="1000"/>
              <a:buFont typeface="Arial"/>
              <a:buChar char="●"/>
            </a:pPr>
            <a:r>
              <a:rPr lang="en-GB" sz="1000">
                <a:solidFill>
                  <a:srgbClr val="000000"/>
                </a:solidFill>
                <a:latin typeface="Arial"/>
                <a:ea typeface="Arial"/>
                <a:cs typeface="Arial"/>
                <a:sym typeface="Arial"/>
              </a:rPr>
              <a:t>solar cell ageing.</a:t>
            </a:r>
            <a:endParaRPr sz="1000">
              <a:solidFill>
                <a:srgbClr val="000000"/>
              </a:solidFill>
              <a:latin typeface="Arial"/>
              <a:ea typeface="Arial"/>
              <a:cs typeface="Arial"/>
              <a:sym typeface="Arial"/>
            </a:endParaRPr>
          </a:p>
          <a:p>
            <a:pPr indent="0" lvl="0" marL="0" rtl="0" algn="l">
              <a:lnSpc>
                <a:spcPct val="100000"/>
              </a:lnSpc>
              <a:spcBef>
                <a:spcPts val="1200"/>
              </a:spcBef>
              <a:spcAft>
                <a:spcPts val="0"/>
              </a:spcAft>
              <a:buNone/>
            </a:pPr>
            <a:r>
              <a:rPr lang="en-GB" sz="1000">
                <a:solidFill>
                  <a:srgbClr val="000000"/>
                </a:solidFill>
                <a:latin typeface="Arial"/>
                <a:ea typeface="Arial"/>
                <a:cs typeface="Arial"/>
                <a:sym typeface="Arial"/>
              </a:rPr>
              <a:t>These conditions approximate aspects of </a:t>
            </a:r>
            <a:r>
              <a:rPr b="1" lang="en-GB" sz="1000">
                <a:solidFill>
                  <a:srgbClr val="000000"/>
                </a:solidFill>
                <a:latin typeface="Arial"/>
                <a:ea typeface="Arial"/>
                <a:cs typeface="Arial"/>
                <a:sym typeface="Arial"/>
              </a:rPr>
              <a:t>near-space environments</a:t>
            </a:r>
            <a:r>
              <a:rPr lang="en-GB" sz="1000">
                <a:solidFill>
                  <a:srgbClr val="000000"/>
                </a:solidFill>
                <a:latin typeface="Arial"/>
                <a:ea typeface="Arial"/>
                <a:cs typeface="Arial"/>
                <a:sym typeface="Arial"/>
              </a:rPr>
              <a:t>.</a:t>
            </a:r>
            <a:endParaRPr sz="1000">
              <a:solidFill>
                <a:srgbClr val="000000"/>
              </a:solidFill>
              <a:latin typeface="Arial"/>
              <a:ea typeface="Arial"/>
              <a:cs typeface="Arial"/>
              <a:sym typeface="Arial"/>
            </a:endParaRPr>
          </a:p>
          <a:p>
            <a:pPr indent="0" lvl="0" marL="0" rtl="0" algn="l">
              <a:lnSpc>
                <a:spcPct val="100000"/>
              </a:lnSpc>
              <a:spcBef>
                <a:spcPts val="1200"/>
              </a:spcBef>
              <a:spcAft>
                <a:spcPts val="0"/>
              </a:spcAft>
              <a:buNone/>
            </a:pPr>
            <a:r>
              <a:t/>
            </a:r>
            <a:endParaRPr sz="1000">
              <a:solidFill>
                <a:srgbClr val="000000"/>
              </a:solidFill>
              <a:latin typeface="Arial"/>
              <a:ea typeface="Arial"/>
              <a:cs typeface="Arial"/>
              <a:sym typeface="Arial"/>
            </a:endParaRPr>
          </a:p>
          <a:p>
            <a:pPr indent="0" lvl="0" marL="0" rtl="0" algn="l">
              <a:lnSpc>
                <a:spcPct val="100000"/>
              </a:lnSpc>
              <a:spcBef>
                <a:spcPts val="1200"/>
              </a:spcBef>
              <a:spcAft>
                <a:spcPts val="1200"/>
              </a:spcAft>
              <a:buNone/>
            </a:pPr>
            <a:r>
              <a:t/>
            </a:r>
            <a:endParaRPr sz="1000">
              <a:solidFill>
                <a:srgbClr val="000000"/>
              </a:solidFill>
              <a:latin typeface="Arial"/>
              <a:ea typeface="Arial"/>
              <a:cs typeface="Arial"/>
              <a:sym typeface="Arial"/>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sp>
        <p:nvSpPr>
          <p:cNvPr id="519" name="Google Shape;519;p70"/>
          <p:cNvSpPr txBox="1"/>
          <p:nvPr>
            <p:ph type="title"/>
          </p:nvPr>
        </p:nvSpPr>
        <p:spPr>
          <a:xfrm>
            <a:off x="819150" y="596100"/>
            <a:ext cx="7505700" cy="741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Science in Progress…..</a:t>
            </a:r>
            <a:endParaRPr/>
          </a:p>
          <a:p>
            <a:pPr indent="0" lvl="0" marL="0" rtl="0" algn="l">
              <a:spcBef>
                <a:spcPts val="0"/>
              </a:spcBef>
              <a:spcAft>
                <a:spcPts val="0"/>
              </a:spcAft>
              <a:buNone/>
            </a:pPr>
            <a:r>
              <a:t/>
            </a:r>
            <a:endParaRPr/>
          </a:p>
        </p:txBody>
      </p:sp>
      <p:sp>
        <p:nvSpPr>
          <p:cNvPr id="520" name="Google Shape;520;p70"/>
          <p:cNvSpPr txBox="1"/>
          <p:nvPr>
            <p:ph idx="1" type="body"/>
          </p:nvPr>
        </p:nvSpPr>
        <p:spPr>
          <a:xfrm>
            <a:off x="819150" y="1347750"/>
            <a:ext cx="7505700" cy="3359100"/>
          </a:xfrm>
          <a:prstGeom prst="rect">
            <a:avLst/>
          </a:prstGeom>
        </p:spPr>
        <p:txBody>
          <a:bodyPr anchorCtr="0" anchor="t" bIns="91425" lIns="91425" spcFirstLastPara="1" rIns="91425" wrap="square" tIns="91425">
            <a:noAutofit/>
          </a:bodyPr>
          <a:lstStyle/>
          <a:p>
            <a:pPr indent="0" lvl="0" marL="0" rtl="0" algn="l">
              <a:lnSpc>
                <a:spcPct val="100000"/>
              </a:lnSpc>
              <a:spcBef>
                <a:spcPts val="1800"/>
              </a:spcBef>
              <a:spcAft>
                <a:spcPts val="0"/>
              </a:spcAft>
              <a:buNone/>
            </a:pPr>
            <a:r>
              <a:rPr b="1" lang="en-GB">
                <a:solidFill>
                  <a:srgbClr val="000000"/>
                </a:solidFill>
                <a:latin typeface="Arial"/>
                <a:ea typeface="Arial"/>
                <a:cs typeface="Arial"/>
                <a:sym typeface="Arial"/>
              </a:rPr>
              <a:t>A Particularly Valuable Contribution</a:t>
            </a:r>
            <a:endParaRPr b="1">
              <a:solidFill>
                <a:srgbClr val="000000"/>
              </a:solidFill>
              <a:latin typeface="Arial"/>
              <a:ea typeface="Arial"/>
              <a:cs typeface="Arial"/>
              <a:sym typeface="Arial"/>
            </a:endParaRPr>
          </a:p>
          <a:p>
            <a:pPr indent="0" lvl="0" marL="0" rtl="0" algn="l">
              <a:lnSpc>
                <a:spcPct val="100000"/>
              </a:lnSpc>
              <a:spcBef>
                <a:spcPts val="1200"/>
              </a:spcBef>
              <a:spcAft>
                <a:spcPts val="0"/>
              </a:spcAft>
              <a:buNone/>
            </a:pPr>
            <a:r>
              <a:rPr lang="en-GB">
                <a:solidFill>
                  <a:srgbClr val="000000"/>
                </a:solidFill>
                <a:latin typeface="Arial"/>
                <a:ea typeface="Arial"/>
                <a:cs typeface="Arial"/>
                <a:sym typeface="Arial"/>
              </a:rPr>
              <a:t>Long-duration pico balloons are unusually good at studying </a:t>
            </a:r>
            <a:r>
              <a:rPr b="1" lang="en-GB">
                <a:solidFill>
                  <a:srgbClr val="000000"/>
                </a:solidFill>
                <a:latin typeface="Arial"/>
                <a:ea typeface="Arial"/>
                <a:cs typeface="Arial"/>
                <a:sym typeface="Arial"/>
              </a:rPr>
              <a:t>stratospheric circulation stability over months</a:t>
            </a:r>
            <a:r>
              <a:rPr lang="en-GB">
                <a:solidFill>
                  <a:srgbClr val="000000"/>
                </a:solidFill>
                <a:latin typeface="Arial"/>
                <a:ea typeface="Arial"/>
                <a:cs typeface="Arial"/>
                <a:sym typeface="Arial"/>
              </a:rPr>
              <a:t>, because conventional weather balloons only last </a:t>
            </a:r>
            <a:r>
              <a:rPr b="1" lang="en-GB">
                <a:solidFill>
                  <a:srgbClr val="000000"/>
                </a:solidFill>
                <a:latin typeface="Arial"/>
                <a:ea typeface="Arial"/>
                <a:cs typeface="Arial"/>
                <a:sym typeface="Arial"/>
              </a:rPr>
              <a:t>~2 hours</a:t>
            </a:r>
            <a:r>
              <a:rPr lang="en-GB">
                <a:solidFill>
                  <a:srgbClr val="000000"/>
                </a:solidFill>
                <a:latin typeface="Arial"/>
                <a:ea typeface="Arial"/>
                <a:cs typeface="Arial"/>
                <a:sym typeface="Arial"/>
              </a:rPr>
              <a:t>.</a:t>
            </a:r>
            <a:endParaRPr>
              <a:solidFill>
                <a:srgbClr val="000000"/>
              </a:solidFill>
              <a:latin typeface="Arial"/>
              <a:ea typeface="Arial"/>
              <a:cs typeface="Arial"/>
              <a:sym typeface="Arial"/>
            </a:endParaRPr>
          </a:p>
          <a:p>
            <a:pPr indent="0" lvl="0" marL="0" rtl="0" algn="l">
              <a:lnSpc>
                <a:spcPct val="100000"/>
              </a:lnSpc>
              <a:spcBef>
                <a:spcPts val="1200"/>
              </a:spcBef>
              <a:spcAft>
                <a:spcPts val="0"/>
              </a:spcAft>
              <a:buNone/>
            </a:pPr>
            <a:r>
              <a:rPr lang="en-GB">
                <a:solidFill>
                  <a:srgbClr val="000000"/>
                </a:solidFill>
                <a:latin typeface="Arial"/>
                <a:ea typeface="Arial"/>
                <a:cs typeface="Arial"/>
                <a:sym typeface="Arial"/>
              </a:rPr>
              <a:t>This is a unique niche where amateur experiments can contribute meaningfully.</a:t>
            </a:r>
            <a:endParaRPr b="1">
              <a:solidFill>
                <a:srgbClr val="000000"/>
              </a:solidFill>
              <a:latin typeface="Arial"/>
              <a:ea typeface="Arial"/>
              <a:cs typeface="Arial"/>
              <a:sym typeface="Arial"/>
            </a:endParaRPr>
          </a:p>
          <a:p>
            <a:pPr indent="0" lvl="0" marL="0" rtl="0" algn="l">
              <a:lnSpc>
                <a:spcPct val="100000"/>
              </a:lnSpc>
              <a:spcBef>
                <a:spcPts val="1200"/>
              </a:spcBef>
              <a:spcAft>
                <a:spcPts val="0"/>
              </a:spcAft>
              <a:buNone/>
            </a:pPr>
            <a:r>
              <a:rPr b="1" lang="en-GB">
                <a:solidFill>
                  <a:srgbClr val="000000"/>
                </a:solidFill>
                <a:latin typeface="Arial"/>
                <a:ea typeface="Arial"/>
                <a:cs typeface="Arial"/>
                <a:sym typeface="Arial"/>
              </a:rPr>
              <a:t>Realistic Limitations</a:t>
            </a:r>
            <a:br>
              <a:rPr b="1" lang="en-GB">
                <a:solidFill>
                  <a:srgbClr val="000000"/>
                </a:solidFill>
                <a:latin typeface="Arial"/>
                <a:ea typeface="Arial"/>
                <a:cs typeface="Arial"/>
                <a:sym typeface="Arial"/>
              </a:rPr>
            </a:br>
            <a:r>
              <a:rPr lang="en-GB">
                <a:solidFill>
                  <a:srgbClr val="000000"/>
                </a:solidFill>
                <a:latin typeface="Arial"/>
                <a:ea typeface="Arial"/>
                <a:cs typeface="Arial"/>
                <a:sym typeface="Arial"/>
              </a:rPr>
              <a:t>Despite their value, pico balloon measurements have important constraints: sensor calibration is often poor, payload orientation can introduce bias (e.g., solar heating effects), altitude is not tightly controlled, and measurement standards are inconsistent. As a result, the data is best suited for trend observation and trajectory analysis rather than precision meteorology.</a:t>
            </a:r>
            <a:endParaRPr>
              <a:solidFill>
                <a:srgbClr val="000000"/>
              </a:solidFill>
              <a:latin typeface="Arial"/>
              <a:ea typeface="Arial"/>
              <a:cs typeface="Arial"/>
              <a:sym typeface="Arial"/>
            </a:endParaRPr>
          </a:p>
          <a:p>
            <a:pPr indent="0" lvl="0" marL="0" rtl="0" algn="l">
              <a:lnSpc>
                <a:spcPct val="100000"/>
              </a:lnSpc>
              <a:spcBef>
                <a:spcPts val="1200"/>
              </a:spcBef>
              <a:spcAft>
                <a:spcPts val="0"/>
              </a:spcAft>
              <a:buNone/>
            </a:pPr>
            <a:r>
              <a:t/>
            </a:r>
            <a:endParaRPr>
              <a:solidFill>
                <a:srgbClr val="000000"/>
              </a:solidFill>
              <a:latin typeface="Arial"/>
              <a:ea typeface="Arial"/>
              <a:cs typeface="Arial"/>
              <a:sym typeface="Arial"/>
            </a:endParaRPr>
          </a:p>
          <a:p>
            <a:pPr indent="0" lvl="0" marL="0" rtl="0" algn="l">
              <a:lnSpc>
                <a:spcPct val="100000"/>
              </a:lnSpc>
              <a:spcBef>
                <a:spcPts val="1200"/>
              </a:spcBef>
              <a:spcAft>
                <a:spcPts val="0"/>
              </a:spcAft>
              <a:buNone/>
            </a:pPr>
            <a:r>
              <a:t/>
            </a:r>
            <a:endParaRPr>
              <a:solidFill>
                <a:srgbClr val="000000"/>
              </a:solidFill>
              <a:latin typeface="Arial"/>
              <a:ea typeface="Arial"/>
              <a:cs typeface="Arial"/>
              <a:sym typeface="Arial"/>
            </a:endParaRPr>
          </a:p>
          <a:p>
            <a:pPr indent="0" lvl="0" marL="0" rtl="0" algn="l">
              <a:lnSpc>
                <a:spcPct val="100000"/>
              </a:lnSpc>
              <a:spcBef>
                <a:spcPts val="1200"/>
              </a:spcBef>
              <a:spcAft>
                <a:spcPts val="1200"/>
              </a:spcAft>
              <a:buNone/>
            </a:pPr>
            <a:r>
              <a:t/>
            </a:r>
            <a:endParaRPr>
              <a:solidFill>
                <a:srgbClr val="000000"/>
              </a:solidFill>
              <a:latin typeface="Arial"/>
              <a:ea typeface="Arial"/>
              <a:cs typeface="Arial"/>
              <a:sym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 name="Shape 524"/>
        <p:cNvGrpSpPr/>
        <p:nvPr/>
      </p:nvGrpSpPr>
      <p:grpSpPr>
        <a:xfrm>
          <a:off x="0" y="0"/>
          <a:ext cx="0" cy="0"/>
          <a:chOff x="0" y="0"/>
          <a:chExt cx="0" cy="0"/>
        </a:xfrm>
      </p:grpSpPr>
      <p:sp>
        <p:nvSpPr>
          <p:cNvPr id="525" name="Google Shape;525;p71"/>
          <p:cNvSpPr txBox="1"/>
          <p:nvPr>
            <p:ph type="title"/>
          </p:nvPr>
        </p:nvSpPr>
        <p:spPr>
          <a:xfrm>
            <a:off x="819150" y="958250"/>
            <a:ext cx="7505700" cy="741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GB"/>
              <a:t>The End</a:t>
            </a:r>
            <a:endParaRPr/>
          </a:p>
        </p:txBody>
      </p:sp>
      <p:sp>
        <p:nvSpPr>
          <p:cNvPr id="526" name="Google Shape;526;p71"/>
          <p:cNvSpPr txBox="1"/>
          <p:nvPr>
            <p:ph idx="1" type="body"/>
          </p:nvPr>
        </p:nvSpPr>
        <p:spPr>
          <a:xfrm>
            <a:off x="819150" y="1347750"/>
            <a:ext cx="7505700" cy="3359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000000"/>
              </a:solidFill>
              <a:latin typeface="Arial"/>
              <a:ea typeface="Arial"/>
              <a:cs typeface="Arial"/>
              <a:sym typeface="Arial"/>
            </a:endParaRPr>
          </a:p>
          <a:p>
            <a:pPr indent="0" lvl="0" marL="0" rtl="0" algn="l">
              <a:spcBef>
                <a:spcPts val="0"/>
              </a:spcBef>
              <a:spcAft>
                <a:spcPts val="0"/>
              </a:spcAft>
              <a:buNone/>
            </a:pPr>
            <a:r>
              <a:t/>
            </a:r>
            <a:endParaRPr>
              <a:solidFill>
                <a:srgbClr val="000000"/>
              </a:solidFill>
              <a:latin typeface="Arial"/>
              <a:ea typeface="Arial"/>
              <a:cs typeface="Arial"/>
              <a:sym typeface="Arial"/>
            </a:endParaRPr>
          </a:p>
          <a:p>
            <a:pPr indent="0" lvl="0" marL="0" rtl="0" algn="l">
              <a:spcBef>
                <a:spcPts val="0"/>
              </a:spcBef>
              <a:spcAft>
                <a:spcPts val="0"/>
              </a:spcAft>
              <a:buNone/>
            </a:pPr>
            <a:r>
              <a:rPr lang="en-GB">
                <a:solidFill>
                  <a:srgbClr val="000000"/>
                </a:solidFill>
                <a:latin typeface="Arial"/>
                <a:ea typeface="Arial"/>
                <a:cs typeface="Arial"/>
                <a:sym typeface="Arial"/>
              </a:rPr>
              <a:t>You my contact me if further information is required on any aspects of this presentation</a:t>
            </a:r>
            <a:endParaRPr>
              <a:solidFill>
                <a:srgbClr val="000000"/>
              </a:solidFill>
              <a:latin typeface="Arial"/>
              <a:ea typeface="Arial"/>
              <a:cs typeface="Arial"/>
              <a:sym typeface="Arial"/>
            </a:endParaRPr>
          </a:p>
          <a:p>
            <a:pPr indent="0" lvl="0" marL="0" rtl="0" algn="l">
              <a:spcBef>
                <a:spcPts val="0"/>
              </a:spcBef>
              <a:spcAft>
                <a:spcPts val="0"/>
              </a:spcAft>
              <a:buNone/>
            </a:pPr>
            <a:r>
              <a:t/>
            </a:r>
            <a:endParaRPr sz="1700">
              <a:solidFill>
                <a:srgbClr val="000000"/>
              </a:solidFill>
              <a:latin typeface="Arial"/>
              <a:ea typeface="Arial"/>
              <a:cs typeface="Arial"/>
              <a:sym typeface="Arial"/>
            </a:endParaRPr>
          </a:p>
          <a:p>
            <a:pPr indent="0" lvl="0" marL="0" rtl="0" algn="l">
              <a:spcBef>
                <a:spcPts val="0"/>
              </a:spcBef>
              <a:spcAft>
                <a:spcPts val="0"/>
              </a:spcAft>
              <a:buNone/>
            </a:pPr>
            <a:r>
              <a:rPr lang="en-GB" sz="2200">
                <a:solidFill>
                  <a:srgbClr val="000000"/>
                </a:solidFill>
                <a:latin typeface="Arial"/>
                <a:ea typeface="Arial"/>
                <a:cs typeface="Arial"/>
                <a:sym typeface="Arial"/>
              </a:rPr>
              <a:t>Stewart Clark ZR1WT</a:t>
            </a:r>
            <a:endParaRPr sz="2200">
              <a:solidFill>
                <a:srgbClr val="000000"/>
              </a:solidFill>
              <a:latin typeface="Arial"/>
              <a:ea typeface="Arial"/>
              <a:cs typeface="Arial"/>
              <a:sym typeface="Arial"/>
            </a:endParaRPr>
          </a:p>
          <a:p>
            <a:pPr indent="0" lvl="0" marL="0" rtl="0" algn="l">
              <a:spcBef>
                <a:spcPts val="0"/>
              </a:spcBef>
              <a:spcAft>
                <a:spcPts val="0"/>
              </a:spcAft>
              <a:buNone/>
            </a:pPr>
            <a:r>
              <a:rPr lang="en-GB" sz="1900">
                <a:solidFill>
                  <a:srgbClr val="000000"/>
                </a:solidFill>
                <a:latin typeface="Arial"/>
                <a:ea typeface="Arial"/>
                <a:cs typeface="Arial"/>
                <a:sym typeface="Arial"/>
              </a:rPr>
              <a:t>Email: </a:t>
            </a:r>
            <a:r>
              <a:rPr lang="en-GB" sz="1900" u="sng">
                <a:solidFill>
                  <a:schemeClr val="hlink"/>
                </a:solidFill>
                <a:latin typeface="Arial"/>
                <a:ea typeface="Arial"/>
                <a:cs typeface="Arial"/>
                <a:sym typeface="Arial"/>
                <a:hlinkClick r:id="rId3"/>
              </a:rPr>
              <a:t>Stewart.Gadget@gmail.com</a:t>
            </a:r>
            <a:endParaRPr sz="1900">
              <a:solidFill>
                <a:srgbClr val="000000"/>
              </a:solidFill>
              <a:latin typeface="Arial"/>
              <a:ea typeface="Arial"/>
              <a:cs typeface="Arial"/>
              <a:sym typeface="Arial"/>
            </a:endParaRPr>
          </a:p>
          <a:p>
            <a:pPr indent="0" lvl="0" marL="0" rtl="0" algn="l">
              <a:spcBef>
                <a:spcPts val="0"/>
              </a:spcBef>
              <a:spcAft>
                <a:spcPts val="0"/>
              </a:spcAft>
              <a:buNone/>
            </a:pPr>
            <a:r>
              <a:t/>
            </a:r>
            <a:endParaRPr>
              <a:solidFill>
                <a:srgbClr val="000000"/>
              </a:solidFill>
              <a:latin typeface="Arial"/>
              <a:ea typeface="Arial"/>
              <a:cs typeface="Arial"/>
              <a:sym typeface="Arial"/>
            </a:endParaRPr>
          </a:p>
        </p:txBody>
      </p:sp>
      <p:sp>
        <p:nvSpPr>
          <p:cNvPr id="527" name="Google Shape;527;p71"/>
          <p:cNvSpPr txBox="1"/>
          <p:nvPr/>
        </p:nvSpPr>
        <p:spPr>
          <a:xfrm>
            <a:off x="5356250" y="2021150"/>
            <a:ext cx="3459600" cy="2250600"/>
          </a:xfrm>
          <a:prstGeom prst="rect">
            <a:avLst/>
          </a:prstGeom>
          <a:noFill/>
          <a:ln>
            <a:noFill/>
          </a:ln>
        </p:spPr>
        <p:txBody>
          <a:bodyPr anchorCtr="0" anchor="t" bIns="448425" lIns="448425" spcFirstLastPara="1" rIns="448425" wrap="square" tIns="448425">
            <a:noAutofit/>
          </a:bodyPr>
          <a:lstStyle/>
          <a:p>
            <a:pPr indent="0" lvl="0" marL="0" rtl="0" algn="l">
              <a:lnSpc>
                <a:spcPct val="115000"/>
              </a:lnSpc>
              <a:spcBef>
                <a:spcPts val="8832"/>
              </a:spcBef>
              <a:spcAft>
                <a:spcPts val="1963"/>
              </a:spcAft>
              <a:buNone/>
            </a:pPr>
            <a:r>
              <a:rPr b="1" lang="en-GB" sz="8342"/>
              <a:t>🎈</a:t>
            </a:r>
            <a:endParaRPr sz="6869"/>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18"/>
          <p:cNvSpPr txBox="1"/>
          <p:nvPr>
            <p:ph type="title"/>
          </p:nvPr>
        </p:nvSpPr>
        <p:spPr>
          <a:xfrm>
            <a:off x="819150" y="32200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Payload Electronics</a:t>
            </a:r>
            <a:endParaRPr/>
          </a:p>
        </p:txBody>
      </p:sp>
      <p:sp>
        <p:nvSpPr>
          <p:cNvPr id="170" name="Google Shape;170;p18"/>
          <p:cNvSpPr txBox="1"/>
          <p:nvPr>
            <p:ph idx="1" type="body"/>
          </p:nvPr>
        </p:nvSpPr>
        <p:spPr>
          <a:xfrm>
            <a:off x="819150" y="959525"/>
            <a:ext cx="5677800" cy="3747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rgbClr val="000000"/>
                </a:solidFill>
                <a:latin typeface="Arial"/>
                <a:ea typeface="Arial"/>
                <a:cs typeface="Arial"/>
                <a:sym typeface="Arial"/>
              </a:rPr>
              <a:t>The </a:t>
            </a:r>
            <a:r>
              <a:rPr b="1" lang="en-GB">
                <a:solidFill>
                  <a:srgbClr val="000000"/>
                </a:solidFill>
                <a:latin typeface="Arial"/>
                <a:ea typeface="Arial"/>
                <a:cs typeface="Arial"/>
                <a:sym typeface="Arial"/>
              </a:rPr>
              <a:t>WSPR beacon</a:t>
            </a:r>
            <a:r>
              <a:rPr lang="en-GB">
                <a:solidFill>
                  <a:srgbClr val="000000"/>
                </a:solidFill>
                <a:latin typeface="Arial"/>
                <a:ea typeface="Arial"/>
                <a:cs typeface="Arial"/>
                <a:sym typeface="Arial"/>
              </a:rPr>
              <a:t> is constructed using a </a:t>
            </a:r>
            <a:r>
              <a:rPr b="1" lang="en-GB">
                <a:solidFill>
                  <a:srgbClr val="000000"/>
                </a:solidFill>
                <a:latin typeface="Arial"/>
                <a:ea typeface="Arial"/>
                <a:cs typeface="Arial"/>
                <a:sym typeface="Arial"/>
              </a:rPr>
              <a:t>Raspberry Pico-Pi</a:t>
            </a:r>
            <a:r>
              <a:rPr lang="en-GB">
                <a:solidFill>
                  <a:srgbClr val="000000"/>
                </a:solidFill>
                <a:latin typeface="Arial"/>
                <a:ea typeface="Arial"/>
                <a:cs typeface="Arial"/>
                <a:sym typeface="Arial"/>
              </a:rPr>
              <a:t> as the processor with an add-on board from </a:t>
            </a:r>
            <a:r>
              <a:rPr b="1" lang="en-GB">
                <a:solidFill>
                  <a:srgbClr val="000000"/>
                </a:solidFill>
                <a:latin typeface="Arial"/>
                <a:ea typeface="Arial"/>
                <a:cs typeface="Arial"/>
                <a:sym typeface="Arial"/>
              </a:rPr>
              <a:t>Traquito </a:t>
            </a:r>
            <a:r>
              <a:rPr lang="en-GB">
                <a:solidFill>
                  <a:srgbClr val="000000"/>
                </a:solidFill>
                <a:latin typeface="Arial"/>
                <a:ea typeface="Arial"/>
                <a:cs typeface="Arial"/>
                <a:sym typeface="Arial"/>
              </a:rPr>
              <a:t>that provides:-</a:t>
            </a:r>
            <a:endParaRPr>
              <a:solidFill>
                <a:srgbClr val="000000"/>
              </a:solidFill>
              <a:latin typeface="Arial"/>
              <a:ea typeface="Arial"/>
              <a:cs typeface="Arial"/>
              <a:sym typeface="Arial"/>
            </a:endParaRPr>
          </a:p>
          <a:p>
            <a:pPr indent="-317500" lvl="0" marL="457200" rtl="0" algn="l">
              <a:spcBef>
                <a:spcPts val="0"/>
              </a:spcBef>
              <a:spcAft>
                <a:spcPts val="0"/>
              </a:spcAft>
              <a:buClr>
                <a:srgbClr val="000000"/>
              </a:buClr>
              <a:buSzPts val="1400"/>
              <a:buFont typeface="Arial"/>
              <a:buChar char="●"/>
            </a:pPr>
            <a:r>
              <a:rPr lang="en-GB">
                <a:solidFill>
                  <a:srgbClr val="000000"/>
                </a:solidFill>
                <a:latin typeface="Arial"/>
                <a:ea typeface="Arial"/>
                <a:cs typeface="Arial"/>
                <a:sym typeface="Arial"/>
              </a:rPr>
              <a:t>GPS (ATGM336H)</a:t>
            </a:r>
            <a:endParaRPr>
              <a:solidFill>
                <a:srgbClr val="000000"/>
              </a:solidFill>
              <a:latin typeface="Arial"/>
              <a:ea typeface="Arial"/>
              <a:cs typeface="Arial"/>
              <a:sym typeface="Arial"/>
            </a:endParaRPr>
          </a:p>
          <a:p>
            <a:pPr indent="-317500" lvl="0" marL="457200" rtl="0" algn="l">
              <a:spcBef>
                <a:spcPts val="0"/>
              </a:spcBef>
              <a:spcAft>
                <a:spcPts val="0"/>
              </a:spcAft>
              <a:buClr>
                <a:srgbClr val="000000"/>
              </a:buClr>
              <a:buSzPts val="1400"/>
              <a:buFont typeface="Arial"/>
              <a:buChar char="●"/>
            </a:pPr>
            <a:r>
              <a:rPr lang="en-GB">
                <a:solidFill>
                  <a:srgbClr val="000000"/>
                </a:solidFill>
                <a:latin typeface="Arial"/>
                <a:ea typeface="Arial"/>
                <a:cs typeface="Arial"/>
                <a:sym typeface="Arial"/>
              </a:rPr>
              <a:t>Radio Transmitter (SI5351A) + 0.5ppm TCXO</a:t>
            </a:r>
            <a:endParaRPr>
              <a:solidFill>
                <a:srgbClr val="000000"/>
              </a:solidFill>
              <a:latin typeface="Arial"/>
              <a:ea typeface="Arial"/>
              <a:cs typeface="Arial"/>
              <a:sym typeface="Arial"/>
            </a:endParaRPr>
          </a:p>
          <a:p>
            <a:pPr indent="-317500" lvl="0" marL="457200" rtl="0" algn="l">
              <a:spcBef>
                <a:spcPts val="0"/>
              </a:spcBef>
              <a:spcAft>
                <a:spcPts val="0"/>
              </a:spcAft>
              <a:buClr>
                <a:srgbClr val="000000"/>
              </a:buClr>
              <a:buSzPts val="1400"/>
              <a:buFont typeface="Arial"/>
              <a:buChar char="●"/>
            </a:pPr>
            <a:r>
              <a:rPr lang="en-GB">
                <a:solidFill>
                  <a:srgbClr val="000000"/>
                </a:solidFill>
                <a:latin typeface="Arial"/>
                <a:ea typeface="Arial"/>
                <a:cs typeface="Arial"/>
                <a:sym typeface="Arial"/>
              </a:rPr>
              <a:t>Voltage Monitor</a:t>
            </a:r>
            <a:endParaRPr>
              <a:solidFill>
                <a:srgbClr val="000000"/>
              </a:solidFill>
              <a:latin typeface="Arial"/>
              <a:ea typeface="Arial"/>
              <a:cs typeface="Arial"/>
              <a:sym typeface="Arial"/>
            </a:endParaRPr>
          </a:p>
          <a:p>
            <a:pPr indent="0" lvl="0" marL="0" rtl="0" algn="l">
              <a:spcBef>
                <a:spcPts val="0"/>
              </a:spcBef>
              <a:spcAft>
                <a:spcPts val="0"/>
              </a:spcAft>
              <a:buNone/>
            </a:pPr>
            <a:r>
              <a:t/>
            </a:r>
            <a:endParaRPr>
              <a:solidFill>
                <a:srgbClr val="000000"/>
              </a:solidFill>
              <a:latin typeface="Arial"/>
              <a:ea typeface="Arial"/>
              <a:cs typeface="Arial"/>
              <a:sym typeface="Arial"/>
            </a:endParaRPr>
          </a:p>
          <a:p>
            <a:pPr indent="0" lvl="0" marL="0" rtl="0" algn="l">
              <a:spcBef>
                <a:spcPts val="0"/>
              </a:spcBef>
              <a:spcAft>
                <a:spcPts val="0"/>
              </a:spcAft>
              <a:buNone/>
            </a:pPr>
            <a:r>
              <a:rPr lang="en-GB">
                <a:solidFill>
                  <a:srgbClr val="000000"/>
                </a:solidFill>
                <a:latin typeface="Arial"/>
                <a:ea typeface="Arial"/>
                <a:cs typeface="Arial"/>
                <a:sym typeface="Arial"/>
              </a:rPr>
              <a:t>The beacon requires an HF antenna, and a</a:t>
            </a:r>
            <a:r>
              <a:rPr lang="en-GB">
                <a:solidFill>
                  <a:srgbClr val="000000"/>
                </a:solidFill>
                <a:latin typeface="Arial"/>
                <a:ea typeface="Arial"/>
                <a:cs typeface="Arial"/>
                <a:sym typeface="Arial"/>
              </a:rPr>
              <a:t>n efficient lightweight antenna </a:t>
            </a:r>
            <a:r>
              <a:rPr lang="en-GB">
                <a:solidFill>
                  <a:srgbClr val="000000"/>
                </a:solidFill>
                <a:latin typeface="Arial"/>
                <a:ea typeface="Arial"/>
                <a:cs typeface="Arial"/>
                <a:sym typeface="Arial"/>
              </a:rPr>
              <a:t>is a ½ wave dipole.  For the 10m band (WSPR dial frequency is 28.1246 MHz) this is a 5.07m dipole. </a:t>
            </a:r>
            <a:endParaRPr>
              <a:solidFill>
                <a:srgbClr val="000000"/>
              </a:solidFill>
              <a:latin typeface="Arial"/>
              <a:ea typeface="Arial"/>
              <a:cs typeface="Arial"/>
              <a:sym typeface="Arial"/>
            </a:endParaRPr>
          </a:p>
          <a:p>
            <a:pPr indent="0" lvl="0" marL="0" rtl="0" algn="l">
              <a:spcBef>
                <a:spcPts val="0"/>
              </a:spcBef>
              <a:spcAft>
                <a:spcPts val="0"/>
              </a:spcAft>
              <a:buNone/>
            </a:pPr>
            <a:r>
              <a:t/>
            </a:r>
            <a:endParaRPr>
              <a:solidFill>
                <a:srgbClr val="000000"/>
              </a:solidFill>
              <a:latin typeface="Arial"/>
              <a:ea typeface="Arial"/>
              <a:cs typeface="Arial"/>
              <a:sym typeface="Arial"/>
            </a:endParaRPr>
          </a:p>
          <a:p>
            <a:pPr indent="0" lvl="0" marL="0" rtl="0" algn="l">
              <a:spcBef>
                <a:spcPts val="0"/>
              </a:spcBef>
              <a:spcAft>
                <a:spcPts val="0"/>
              </a:spcAft>
              <a:buNone/>
            </a:pPr>
            <a:r>
              <a:rPr lang="en-GB">
                <a:solidFill>
                  <a:srgbClr val="000000"/>
                </a:solidFill>
                <a:latin typeface="Arial"/>
                <a:ea typeface="Arial"/>
                <a:cs typeface="Arial"/>
                <a:sym typeface="Arial"/>
              </a:rPr>
              <a:t>The antenna is oriented vertically with the one end attached to the balloon, the Pico-Pi + Traquito board in the middle at the feed point, with the remaining ½ of the dipole (2.54m)  suspended below the payload electronics.</a:t>
            </a:r>
            <a:endParaRPr>
              <a:solidFill>
                <a:srgbClr val="000000"/>
              </a:solidFill>
              <a:latin typeface="Arial"/>
              <a:ea typeface="Arial"/>
              <a:cs typeface="Arial"/>
              <a:sym typeface="Arial"/>
            </a:endParaRPr>
          </a:p>
          <a:p>
            <a:pPr indent="0" lvl="0" marL="0" rtl="0" algn="l">
              <a:spcBef>
                <a:spcPts val="0"/>
              </a:spcBef>
              <a:spcAft>
                <a:spcPts val="0"/>
              </a:spcAft>
              <a:buNone/>
            </a:pPr>
            <a:r>
              <a:t/>
            </a:r>
            <a:endParaRPr>
              <a:solidFill>
                <a:srgbClr val="000000"/>
              </a:solidFill>
              <a:latin typeface="Arial"/>
              <a:ea typeface="Arial"/>
              <a:cs typeface="Arial"/>
              <a:sym typeface="Arial"/>
            </a:endParaRPr>
          </a:p>
        </p:txBody>
      </p:sp>
      <p:pic>
        <p:nvPicPr>
          <p:cNvPr id="171" name="Google Shape;171;p18"/>
          <p:cNvPicPr preferRelativeResize="0"/>
          <p:nvPr/>
        </p:nvPicPr>
        <p:blipFill>
          <a:blip r:embed="rId3">
            <a:alphaModFix/>
          </a:blip>
          <a:stretch>
            <a:fillRect/>
          </a:stretch>
        </p:blipFill>
        <p:spPr>
          <a:xfrm>
            <a:off x="6537575" y="959525"/>
            <a:ext cx="2259475" cy="3500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19"/>
          <p:cNvSpPr txBox="1"/>
          <p:nvPr>
            <p:ph type="title"/>
          </p:nvPr>
        </p:nvSpPr>
        <p:spPr>
          <a:xfrm>
            <a:off x="819150" y="596100"/>
            <a:ext cx="7505700" cy="741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BACAR: Balloon Carrying Amateur Radio</a:t>
            </a:r>
            <a:endParaRPr/>
          </a:p>
        </p:txBody>
      </p:sp>
      <p:sp>
        <p:nvSpPr>
          <p:cNvPr id="177" name="Google Shape;177;p19"/>
          <p:cNvSpPr txBox="1"/>
          <p:nvPr>
            <p:ph idx="1" type="body"/>
          </p:nvPr>
        </p:nvSpPr>
        <p:spPr>
          <a:xfrm>
            <a:off x="819150" y="1347750"/>
            <a:ext cx="7505700" cy="3359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700">
              <a:solidFill>
                <a:srgbClr val="000000"/>
              </a:solidFill>
              <a:latin typeface="Arial"/>
              <a:ea typeface="Arial"/>
              <a:cs typeface="Arial"/>
              <a:sym typeface="Arial"/>
            </a:endParaRPr>
          </a:p>
          <a:p>
            <a:pPr indent="0" lvl="0" marL="0" rtl="0" algn="l">
              <a:spcBef>
                <a:spcPts val="0"/>
              </a:spcBef>
              <a:spcAft>
                <a:spcPts val="0"/>
              </a:spcAft>
              <a:buNone/>
            </a:pPr>
            <a:r>
              <a:t/>
            </a:r>
            <a:endParaRPr sz="1700">
              <a:solidFill>
                <a:srgbClr val="000000"/>
              </a:solidFill>
              <a:latin typeface="Arial"/>
              <a:ea typeface="Arial"/>
              <a:cs typeface="Arial"/>
              <a:sym typeface="Arial"/>
            </a:endParaRPr>
          </a:p>
          <a:p>
            <a:pPr indent="0" lvl="0" marL="0" rtl="0" algn="l">
              <a:spcBef>
                <a:spcPts val="0"/>
              </a:spcBef>
              <a:spcAft>
                <a:spcPts val="0"/>
              </a:spcAft>
              <a:buNone/>
            </a:pPr>
            <a:r>
              <a:rPr lang="en-GB" u="sng">
                <a:solidFill>
                  <a:schemeClr val="hlink"/>
                </a:solidFill>
                <a:latin typeface="Arial"/>
                <a:ea typeface="Arial"/>
                <a:cs typeface="Arial"/>
                <a:sym typeface="Arial"/>
                <a:hlinkClick r:id="rId3"/>
              </a:rPr>
              <a:t>Pico Balloon Mission ZS1ERZ-12</a:t>
            </a:r>
            <a:endParaRPr>
              <a:solidFill>
                <a:srgbClr val="000000"/>
              </a:solidFill>
              <a:latin typeface="Arial"/>
              <a:ea typeface="Arial"/>
              <a:cs typeface="Arial"/>
              <a:sym typeface="Arial"/>
            </a:endParaRPr>
          </a:p>
          <a:p>
            <a:pPr indent="0" lvl="0" marL="0" rtl="0" algn="l">
              <a:spcBef>
                <a:spcPts val="0"/>
              </a:spcBef>
              <a:spcAft>
                <a:spcPts val="0"/>
              </a:spcAft>
              <a:buNone/>
            </a:pPr>
            <a:r>
              <a:rPr lang="en-GB">
                <a:solidFill>
                  <a:srgbClr val="000000"/>
                </a:solidFill>
                <a:latin typeface="Arial"/>
                <a:ea typeface="Arial"/>
                <a:cs typeface="Arial"/>
                <a:sym typeface="Arial"/>
              </a:rPr>
              <a:t>(use the 2nd balloon - simpler video?) </a:t>
            </a:r>
            <a:endParaRPr>
              <a:solidFill>
                <a:srgbClr val="000000"/>
              </a:solidFill>
              <a:latin typeface="Arial"/>
              <a:ea typeface="Arial"/>
              <a:cs typeface="Arial"/>
              <a:sym typeface="Arial"/>
            </a:endParaRPr>
          </a:p>
        </p:txBody>
      </p:sp>
      <p:pic>
        <p:nvPicPr>
          <p:cNvPr descr="The high-altitude pico balloon ZS1ERZ-13 was successfully launched on its second attempt on Sunday, 7 December, at 07:20, by Stewart ZR1WT, Willie ZS2CC, André ZS1AFB, Johann, and Bernhard.&#10;&#10;The payload comprises a Pico-Pi coupled with a Traquito add-on board, providing GPS (ATGM336H), a radio transmitter (Si5351A) with a 0.5 ppm TCXO, a voltage monitor, and a BME280 environmental sensor.&#10;&#10;The payload transmits three messages during each 10-minute cycle on the 10-metre band: a standard WSPR message followed by two telemetry frames. The first telemetry frame contains the remaining two characters of the six-character grid locator, together with altitude, ground speed, temperature, supply voltage, and a flag indicating GPS lock status. The second telemetry frame reports ambient temperature, humidity, air pressure, and an altitude value derived from pressure. This enables a direct comparison between pressure-derived altitude and GPS altitude.&#10;&#10;These transmissions are received worldwide by radio amateurs using standard WSPR receivers. Successfully decoded messages are uploaded to the central WSPR database at wsprnet.org.&#10;&#10;Interpretation of the WSPR data can be performed using various specialised websites. &#10;&#10;For example, to track ZS1ERZ-13, use:&#10;https://wsprtv.com/?cs=ZS1ERZ&amp;ch=43&amp;band=10m&amp;start_date=2025-12-07&#10;&#10;For more detailed analysis:&#10;https://traquito.github.io/search/spots/dashboard/?band=10m&amp;channel=43&amp;callsign=ZS1ERZ&amp;dtGte=2025-12-07&#10;&#10;The second telemetry frame can be decoded using the following message definition:&#10;{ &quot;name&quot;: &quot;Ambient&quot;,  &quot;unit&quot;: &quot;Celsius&quot;,   &quot;lowValue&quot;:  -80, &quot;highValue&quot;:   40, &quot;stepSize&quot;:   1 },&#10;{ &quot;name&quot;: &quot;Humidity&quot;, &quot;unit&quot;: &quot;Percent&quot;,   &quot;lowValue&quot;:    0, &quot;highValue&quot;:   95, &quot;stepSize&quot;:   5 },&#10;{ &quot;name&quot;: &quot;Pressure&quot;, &quot;unit&quot;: &quot;MilliBars&quot;, &quot;lowValue&quot;:    0, &quot;highValue&quot;: 1100, &quot;stepSize&quot;:  10 },&#10;{ &quot;name&quot;: &quot;Altitude&quot;, &quot;unit&quot;: &quot;Meters&quot;,    &quot;lowValue&quot;:    0, &quot;highValue&quot;: 50000,&quot;stepSize&quot;:  50 }" id="178" name="Google Shape;178;p19" title="Pico Balloon ZS1ERZ 13 Launch">
            <a:hlinkClick r:id="rId4"/>
          </p:cNvPr>
          <p:cNvPicPr preferRelativeResize="0"/>
          <p:nvPr/>
        </p:nvPicPr>
        <p:blipFill>
          <a:blip r:embed="rId5">
            <a:alphaModFix/>
          </a:blip>
          <a:stretch>
            <a:fillRect/>
          </a:stretch>
        </p:blipFill>
        <p:spPr>
          <a:xfrm>
            <a:off x="436429" y="380025"/>
            <a:ext cx="7792775" cy="43834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1000"/>
                                        <p:tgtEl>
                                          <p:spTgt spid="1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20"/>
          <p:cNvSpPr txBox="1"/>
          <p:nvPr>
            <p:ph type="title"/>
          </p:nvPr>
        </p:nvSpPr>
        <p:spPr>
          <a:xfrm>
            <a:off x="819150" y="563100"/>
            <a:ext cx="7505700" cy="634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WSPR Beacon and Spotting</a:t>
            </a:r>
            <a:endParaRPr/>
          </a:p>
        </p:txBody>
      </p:sp>
      <p:sp>
        <p:nvSpPr>
          <p:cNvPr id="184" name="Google Shape;184;p20"/>
          <p:cNvSpPr txBox="1"/>
          <p:nvPr>
            <p:ph idx="1" type="body"/>
          </p:nvPr>
        </p:nvSpPr>
        <p:spPr>
          <a:xfrm>
            <a:off x="819150" y="1148775"/>
            <a:ext cx="3093900" cy="3496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GB" sz="1100">
                <a:solidFill>
                  <a:srgbClr val="000000"/>
                </a:solidFill>
                <a:latin typeface="Arial"/>
                <a:ea typeface="Arial"/>
                <a:cs typeface="Arial"/>
                <a:sym typeface="Arial"/>
              </a:rPr>
              <a:t>WSPR is a great way to monitor the balloon as there are 10,000’s of amateurs that have automatic WSPR receivers listening 24/7.</a:t>
            </a:r>
            <a:endParaRPr sz="1100">
              <a:solidFill>
                <a:srgbClr val="000000"/>
              </a:solidFill>
              <a:latin typeface="Arial"/>
              <a:ea typeface="Arial"/>
              <a:cs typeface="Arial"/>
              <a:sym typeface="Arial"/>
            </a:endParaRPr>
          </a:p>
          <a:p>
            <a:pPr indent="0" lvl="0" marL="0" rtl="0" algn="l">
              <a:lnSpc>
                <a:spcPct val="100000"/>
              </a:lnSpc>
              <a:spcBef>
                <a:spcPts val="0"/>
              </a:spcBef>
              <a:spcAft>
                <a:spcPts val="0"/>
              </a:spcAft>
              <a:buNone/>
            </a:pPr>
            <a:r>
              <a:t/>
            </a:r>
            <a:endParaRPr sz="1100">
              <a:solidFill>
                <a:srgbClr val="000000"/>
              </a:solidFill>
              <a:latin typeface="Arial"/>
              <a:ea typeface="Arial"/>
              <a:cs typeface="Arial"/>
              <a:sym typeface="Arial"/>
            </a:endParaRPr>
          </a:p>
          <a:p>
            <a:pPr indent="0" lvl="0" marL="0" rtl="0" algn="l">
              <a:lnSpc>
                <a:spcPct val="100000"/>
              </a:lnSpc>
              <a:spcBef>
                <a:spcPts val="0"/>
              </a:spcBef>
              <a:spcAft>
                <a:spcPts val="0"/>
              </a:spcAft>
              <a:buNone/>
            </a:pPr>
            <a:r>
              <a:rPr lang="en-GB" sz="1100">
                <a:solidFill>
                  <a:srgbClr val="000000"/>
                </a:solidFill>
                <a:latin typeface="Arial"/>
                <a:ea typeface="Arial"/>
                <a:cs typeface="Arial"/>
                <a:sym typeface="Arial"/>
              </a:rPr>
              <a:t>Each time a valid WSPR message is successfully decoded, it is uploaded to WSPR website: </a:t>
            </a:r>
            <a:r>
              <a:rPr lang="en-GB" sz="1100" u="sng">
                <a:solidFill>
                  <a:srgbClr val="2200CC"/>
                </a:solidFill>
                <a:latin typeface="Arial"/>
                <a:ea typeface="Arial"/>
                <a:cs typeface="Arial"/>
                <a:sym typeface="Arial"/>
                <a:hlinkClick r:id="rId3">
                  <a:extLst>
                    <a:ext uri="{A12FA001-AC4F-418D-AE19-62706E023703}">
                      <ahyp:hlinkClr val="tx"/>
                    </a:ext>
                  </a:extLst>
                </a:hlinkClick>
              </a:rPr>
              <a:t>https://www.wsprnet.org/</a:t>
            </a:r>
            <a:endParaRPr sz="1100">
              <a:solidFill>
                <a:srgbClr val="000000"/>
              </a:solidFill>
              <a:latin typeface="Arial"/>
              <a:ea typeface="Arial"/>
              <a:cs typeface="Arial"/>
              <a:sym typeface="Arial"/>
            </a:endParaRPr>
          </a:p>
          <a:p>
            <a:pPr indent="0" lvl="0" marL="0" rtl="0" algn="l">
              <a:lnSpc>
                <a:spcPct val="100000"/>
              </a:lnSpc>
              <a:spcBef>
                <a:spcPts val="0"/>
              </a:spcBef>
              <a:spcAft>
                <a:spcPts val="0"/>
              </a:spcAft>
              <a:buNone/>
            </a:pPr>
            <a:r>
              <a:t/>
            </a:r>
            <a:endParaRPr sz="1100">
              <a:solidFill>
                <a:srgbClr val="000000"/>
              </a:solidFill>
              <a:latin typeface="Arial"/>
              <a:ea typeface="Arial"/>
              <a:cs typeface="Arial"/>
              <a:sym typeface="Arial"/>
            </a:endParaRPr>
          </a:p>
          <a:p>
            <a:pPr indent="0" lvl="0" marL="0" rtl="0" algn="l">
              <a:lnSpc>
                <a:spcPct val="100000"/>
              </a:lnSpc>
              <a:spcBef>
                <a:spcPts val="0"/>
              </a:spcBef>
              <a:spcAft>
                <a:spcPts val="0"/>
              </a:spcAft>
              <a:buNone/>
            </a:pPr>
            <a:r>
              <a:rPr lang="en-GB" sz="1100">
                <a:solidFill>
                  <a:srgbClr val="000000"/>
                </a:solidFill>
                <a:latin typeface="Arial"/>
                <a:ea typeface="Arial"/>
                <a:cs typeface="Arial"/>
                <a:sym typeface="Arial"/>
              </a:rPr>
              <a:t>So even if I cannot receive the signal myself due to bad propagation conditions from balloon to my location, others may receive it and report it.</a:t>
            </a:r>
            <a:endParaRPr sz="1100">
              <a:solidFill>
                <a:srgbClr val="000000"/>
              </a:solidFill>
              <a:latin typeface="Arial"/>
              <a:ea typeface="Arial"/>
              <a:cs typeface="Arial"/>
              <a:sym typeface="Arial"/>
            </a:endParaRPr>
          </a:p>
          <a:p>
            <a:pPr indent="0" lvl="0" marL="0" rtl="0" algn="l">
              <a:lnSpc>
                <a:spcPct val="100000"/>
              </a:lnSpc>
              <a:spcBef>
                <a:spcPts val="0"/>
              </a:spcBef>
              <a:spcAft>
                <a:spcPts val="0"/>
              </a:spcAft>
              <a:buNone/>
            </a:pPr>
            <a:r>
              <a:t/>
            </a:r>
            <a:endParaRPr sz="1100">
              <a:solidFill>
                <a:srgbClr val="000000"/>
              </a:solidFill>
              <a:latin typeface="Arial"/>
              <a:ea typeface="Arial"/>
              <a:cs typeface="Arial"/>
              <a:sym typeface="Arial"/>
            </a:endParaRPr>
          </a:p>
          <a:p>
            <a:pPr indent="0" lvl="0" marL="0" rtl="0" algn="l">
              <a:lnSpc>
                <a:spcPct val="100000"/>
              </a:lnSpc>
              <a:spcBef>
                <a:spcPts val="0"/>
              </a:spcBef>
              <a:spcAft>
                <a:spcPts val="0"/>
              </a:spcAft>
              <a:buNone/>
            </a:pPr>
            <a:r>
              <a:rPr lang="en-GB" sz="1100">
                <a:solidFill>
                  <a:srgbClr val="000000"/>
                </a:solidFill>
                <a:latin typeface="Arial"/>
                <a:ea typeface="Arial"/>
                <a:cs typeface="Arial"/>
                <a:sym typeface="Arial"/>
              </a:rPr>
              <a:t>On the right we have a typical graphic from a WSPR decoding website eg wspr.rocks. Red dots being the balloon and white dots the spotters.</a:t>
            </a:r>
            <a:endParaRPr sz="1100">
              <a:solidFill>
                <a:srgbClr val="000000"/>
              </a:solidFill>
              <a:latin typeface="Arial"/>
              <a:ea typeface="Arial"/>
              <a:cs typeface="Arial"/>
              <a:sym typeface="Arial"/>
            </a:endParaRPr>
          </a:p>
          <a:p>
            <a:pPr indent="0" lvl="0" marL="0" rtl="0" algn="l">
              <a:lnSpc>
                <a:spcPct val="100000"/>
              </a:lnSpc>
              <a:spcBef>
                <a:spcPts val="0"/>
              </a:spcBef>
              <a:spcAft>
                <a:spcPts val="0"/>
              </a:spcAft>
              <a:buNone/>
            </a:pPr>
            <a:r>
              <a:t/>
            </a:r>
            <a:endParaRPr sz="1100">
              <a:solidFill>
                <a:srgbClr val="000000"/>
              </a:solidFill>
              <a:latin typeface="Arial"/>
              <a:ea typeface="Arial"/>
              <a:cs typeface="Arial"/>
              <a:sym typeface="Arial"/>
            </a:endParaRPr>
          </a:p>
          <a:p>
            <a:pPr indent="0" lvl="0" marL="0" rtl="0" algn="l">
              <a:lnSpc>
                <a:spcPct val="100000"/>
              </a:lnSpc>
              <a:spcBef>
                <a:spcPts val="0"/>
              </a:spcBef>
              <a:spcAft>
                <a:spcPts val="0"/>
              </a:spcAft>
              <a:buNone/>
            </a:pPr>
            <a:r>
              <a:rPr lang="en-GB" sz="1100">
                <a:solidFill>
                  <a:srgbClr val="000000"/>
                </a:solidFill>
                <a:latin typeface="Arial"/>
                <a:ea typeface="Arial"/>
                <a:cs typeface="Arial"/>
                <a:sym typeface="Arial"/>
              </a:rPr>
              <a:t>This, however, only displays location and the signal strength as received by the spotter. </a:t>
            </a:r>
            <a:endParaRPr sz="1100">
              <a:solidFill>
                <a:srgbClr val="000000"/>
              </a:solidFill>
              <a:latin typeface="Arial"/>
              <a:ea typeface="Arial"/>
              <a:cs typeface="Arial"/>
              <a:sym typeface="Arial"/>
            </a:endParaRPr>
          </a:p>
          <a:p>
            <a:pPr indent="0" lvl="0" marL="0" rtl="0" algn="l">
              <a:lnSpc>
                <a:spcPct val="100000"/>
              </a:lnSpc>
              <a:spcBef>
                <a:spcPts val="0"/>
              </a:spcBef>
              <a:spcAft>
                <a:spcPts val="0"/>
              </a:spcAft>
              <a:buNone/>
            </a:pPr>
            <a:r>
              <a:t/>
            </a:r>
            <a:endParaRPr sz="1100">
              <a:solidFill>
                <a:srgbClr val="000000"/>
              </a:solidFill>
              <a:latin typeface="Arial"/>
              <a:ea typeface="Arial"/>
              <a:cs typeface="Arial"/>
              <a:sym typeface="Arial"/>
            </a:endParaRPr>
          </a:p>
          <a:p>
            <a:pPr indent="0" lvl="0" marL="0" rtl="0" algn="l">
              <a:lnSpc>
                <a:spcPct val="100000"/>
              </a:lnSpc>
              <a:spcBef>
                <a:spcPts val="0"/>
              </a:spcBef>
              <a:spcAft>
                <a:spcPts val="0"/>
              </a:spcAft>
              <a:buNone/>
            </a:pPr>
            <a:r>
              <a:t/>
            </a:r>
            <a:endParaRPr sz="1100">
              <a:solidFill>
                <a:srgbClr val="000000"/>
              </a:solidFill>
              <a:latin typeface="Arial"/>
              <a:ea typeface="Arial"/>
              <a:cs typeface="Arial"/>
              <a:sym typeface="Arial"/>
            </a:endParaRPr>
          </a:p>
          <a:p>
            <a:pPr indent="0" lvl="0" marL="0" rtl="0" algn="l">
              <a:spcBef>
                <a:spcPts val="0"/>
              </a:spcBef>
              <a:spcAft>
                <a:spcPts val="1200"/>
              </a:spcAft>
              <a:buNone/>
            </a:pPr>
            <a:r>
              <a:t/>
            </a:r>
            <a:endParaRPr sz="1100"/>
          </a:p>
        </p:txBody>
      </p:sp>
      <p:sp>
        <p:nvSpPr>
          <p:cNvPr id="185" name="Google Shape;185;p20"/>
          <p:cNvSpPr txBox="1"/>
          <p:nvPr>
            <p:ph idx="2" type="body"/>
          </p:nvPr>
        </p:nvSpPr>
        <p:spPr>
          <a:xfrm>
            <a:off x="4638675" y="1990725"/>
            <a:ext cx="3686100" cy="24480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86" name="Google Shape;186;p20"/>
          <p:cNvPicPr preferRelativeResize="0"/>
          <p:nvPr/>
        </p:nvPicPr>
        <p:blipFill>
          <a:blip r:embed="rId4">
            <a:alphaModFix/>
          </a:blip>
          <a:stretch>
            <a:fillRect/>
          </a:stretch>
        </p:blipFill>
        <p:spPr>
          <a:xfrm>
            <a:off x="3913055" y="1431988"/>
            <a:ext cx="4869049" cy="275343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21"/>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WSPR is only 1 Approach</a:t>
            </a:r>
            <a:endParaRPr/>
          </a:p>
        </p:txBody>
      </p:sp>
      <p:sp>
        <p:nvSpPr>
          <p:cNvPr id="192" name="Google Shape;192;p21"/>
          <p:cNvSpPr txBox="1"/>
          <p:nvPr>
            <p:ph idx="1" type="body"/>
          </p:nvPr>
        </p:nvSpPr>
        <p:spPr>
          <a:xfrm>
            <a:off x="819150" y="1990725"/>
            <a:ext cx="7187700" cy="2448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sz="1600"/>
              <a:t>Not all pico balloons use WSPR as a means for telemetry, some use APRS, or even Lora</a:t>
            </a:r>
            <a:endParaRPr sz="1600"/>
          </a:p>
          <a:p>
            <a:pPr indent="0" lvl="0" marL="0" rtl="0" algn="l">
              <a:spcBef>
                <a:spcPts val="1200"/>
              </a:spcBef>
              <a:spcAft>
                <a:spcPts val="0"/>
              </a:spcAft>
              <a:buNone/>
            </a:pPr>
            <a:r>
              <a:rPr lang="en-GB" sz="1600"/>
              <a:t>Or combinations:</a:t>
            </a:r>
            <a:endParaRPr sz="1600"/>
          </a:p>
          <a:p>
            <a:pPr indent="-330200" lvl="0" marL="457200" rtl="0" algn="l">
              <a:spcBef>
                <a:spcPts val="1200"/>
              </a:spcBef>
              <a:spcAft>
                <a:spcPts val="0"/>
              </a:spcAft>
              <a:buSzPts val="1600"/>
              <a:buChar char="●"/>
            </a:pPr>
            <a:r>
              <a:rPr lang="en-GB" sz="1600"/>
              <a:t>WSPR to tell you where the balloon is and to see where its going</a:t>
            </a:r>
            <a:endParaRPr sz="1600"/>
          </a:p>
          <a:p>
            <a:pPr indent="-330200" lvl="0" marL="457200" rtl="0" algn="l">
              <a:spcBef>
                <a:spcPts val="0"/>
              </a:spcBef>
              <a:spcAft>
                <a:spcPts val="0"/>
              </a:spcAft>
              <a:buSzPts val="1600"/>
              <a:buChar char="●"/>
            </a:pPr>
            <a:r>
              <a:rPr lang="en-GB" sz="1600"/>
              <a:t>Lora to dump down data when it gets within range of a receiver.</a:t>
            </a:r>
            <a:endParaRPr sz="1600"/>
          </a:p>
          <a:p>
            <a:pPr indent="0" lvl="0" marL="0" rtl="0" algn="l">
              <a:spcBef>
                <a:spcPts val="1200"/>
              </a:spcBef>
              <a:spcAft>
                <a:spcPts val="12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